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2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2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4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5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203"/>
  </p:notesMasterIdLst>
  <p:sldIdLst>
    <p:sldId id="256" r:id="rId2"/>
    <p:sldId id="314" r:id="rId3"/>
    <p:sldId id="261" r:id="rId4"/>
    <p:sldId id="315" r:id="rId5"/>
    <p:sldId id="957" r:id="rId6"/>
    <p:sldId id="768" r:id="rId7"/>
    <p:sldId id="973" r:id="rId8"/>
    <p:sldId id="770" r:id="rId9"/>
    <p:sldId id="974" r:id="rId10"/>
    <p:sldId id="964" r:id="rId11"/>
    <p:sldId id="752" r:id="rId12"/>
    <p:sldId id="769" r:id="rId13"/>
    <p:sldId id="958" r:id="rId14"/>
    <p:sldId id="771" r:id="rId15"/>
    <p:sldId id="772" r:id="rId16"/>
    <p:sldId id="767" r:id="rId17"/>
    <p:sldId id="774" r:id="rId18"/>
    <p:sldId id="782" r:id="rId19"/>
    <p:sldId id="783" r:id="rId20"/>
    <p:sldId id="784" r:id="rId21"/>
    <p:sldId id="785" r:id="rId22"/>
    <p:sldId id="786" r:id="rId23"/>
    <p:sldId id="753" r:id="rId24"/>
    <p:sldId id="754" r:id="rId25"/>
    <p:sldId id="803" r:id="rId26"/>
    <p:sldId id="804" r:id="rId27"/>
    <p:sldId id="805" r:id="rId28"/>
    <p:sldId id="932" r:id="rId29"/>
    <p:sldId id="963" r:id="rId30"/>
    <p:sldId id="836" r:id="rId31"/>
    <p:sldId id="797" r:id="rId32"/>
    <p:sldId id="811" r:id="rId33"/>
    <p:sldId id="765" r:id="rId34"/>
    <p:sldId id="793" r:id="rId35"/>
    <p:sldId id="776" r:id="rId36"/>
    <p:sldId id="794" r:id="rId37"/>
    <p:sldId id="795" r:id="rId38"/>
    <p:sldId id="837" r:id="rId39"/>
    <p:sldId id="718" r:id="rId40"/>
    <p:sldId id="717" r:id="rId41"/>
    <p:sldId id="719" r:id="rId42"/>
    <p:sldId id="720" r:id="rId43"/>
    <p:sldId id="820" r:id="rId44"/>
    <p:sldId id="821" r:id="rId45"/>
    <p:sldId id="825" r:id="rId46"/>
    <p:sldId id="826" r:id="rId47"/>
    <p:sldId id="864" r:id="rId48"/>
    <p:sldId id="827" r:id="rId49"/>
    <p:sldId id="828" r:id="rId50"/>
    <p:sldId id="829" r:id="rId51"/>
    <p:sldId id="865" r:id="rId52"/>
    <p:sldId id="866" r:id="rId53"/>
    <p:sldId id="867" r:id="rId54"/>
    <p:sldId id="830" r:id="rId55"/>
    <p:sldId id="721" r:id="rId56"/>
    <p:sldId id="722" r:id="rId57"/>
    <p:sldId id="824" r:id="rId58"/>
    <p:sldId id="823" r:id="rId59"/>
    <p:sldId id="891" r:id="rId60"/>
    <p:sldId id="833" r:id="rId61"/>
    <p:sldId id="835" r:id="rId62"/>
    <p:sldId id="892" r:id="rId63"/>
    <p:sldId id="893" r:id="rId64"/>
    <p:sldId id="967" r:id="rId65"/>
    <p:sldId id="885" r:id="rId66"/>
    <p:sldId id="838" r:id="rId67"/>
    <p:sldId id="894" r:id="rId68"/>
    <p:sldId id="895" r:id="rId69"/>
    <p:sldId id="896" r:id="rId70"/>
    <p:sldId id="975" r:id="rId71"/>
    <p:sldId id="834" r:id="rId72"/>
    <p:sldId id="859" r:id="rId73"/>
    <p:sldId id="897" r:id="rId74"/>
    <p:sldId id="862" r:id="rId75"/>
    <p:sldId id="860" r:id="rId76"/>
    <p:sldId id="960" r:id="rId77"/>
    <p:sldId id="844" r:id="rId78"/>
    <p:sldId id="845" r:id="rId79"/>
    <p:sldId id="846" r:id="rId80"/>
    <p:sldId id="847" r:id="rId81"/>
    <p:sldId id="849" r:id="rId82"/>
    <p:sldId id="852" r:id="rId83"/>
    <p:sldId id="976" r:id="rId84"/>
    <p:sldId id="851" r:id="rId85"/>
    <p:sldId id="877" r:id="rId86"/>
    <p:sldId id="898" r:id="rId87"/>
    <p:sldId id="853" r:id="rId88"/>
    <p:sldId id="855" r:id="rId89"/>
    <p:sldId id="856" r:id="rId90"/>
    <p:sldId id="878" r:id="rId91"/>
    <p:sldId id="899" r:id="rId92"/>
    <p:sldId id="788" r:id="rId93"/>
    <p:sldId id="775" r:id="rId94"/>
    <p:sldId id="778" r:id="rId95"/>
    <p:sldId id="900" r:id="rId96"/>
    <p:sldId id="912" r:id="rId97"/>
    <p:sldId id="913" r:id="rId98"/>
    <p:sldId id="914" r:id="rId99"/>
    <p:sldId id="915" r:id="rId100"/>
    <p:sldId id="901" r:id="rId101"/>
    <p:sldId id="917" r:id="rId102"/>
    <p:sldId id="916" r:id="rId103"/>
    <p:sldId id="918" r:id="rId104"/>
    <p:sldId id="268" r:id="rId105"/>
    <p:sldId id="269" r:id="rId106"/>
    <p:sldId id="902" r:id="rId107"/>
    <p:sldId id="274" r:id="rId108"/>
    <p:sldId id="262" r:id="rId109"/>
    <p:sldId id="263" r:id="rId110"/>
    <p:sldId id="264" r:id="rId111"/>
    <p:sldId id="969" r:id="rId112"/>
    <p:sldId id="920" r:id="rId113"/>
    <p:sldId id="921" r:id="rId114"/>
    <p:sldId id="922" r:id="rId115"/>
    <p:sldId id="278" r:id="rId116"/>
    <p:sldId id="923" r:id="rId117"/>
    <p:sldId id="280" r:id="rId118"/>
    <p:sldId id="924" r:id="rId119"/>
    <p:sldId id="925" r:id="rId120"/>
    <p:sldId id="903" r:id="rId121"/>
    <p:sldId id="927" r:id="rId122"/>
    <p:sldId id="961" r:id="rId123"/>
    <p:sldId id="962" r:id="rId124"/>
    <p:sldId id="965" r:id="rId125"/>
    <p:sldId id="928" r:id="rId126"/>
    <p:sldId id="929" r:id="rId127"/>
    <p:sldId id="930" r:id="rId128"/>
    <p:sldId id="933" r:id="rId129"/>
    <p:sldId id="931" r:id="rId130"/>
    <p:sldId id="936" r:id="rId131"/>
    <p:sldId id="935" r:id="rId132"/>
    <p:sldId id="971" r:id="rId133"/>
    <p:sldId id="285" r:id="rId134"/>
    <p:sldId id="938" r:id="rId135"/>
    <p:sldId id="416" r:id="rId136"/>
    <p:sldId id="417" r:id="rId137"/>
    <p:sldId id="939" r:id="rId138"/>
    <p:sldId id="422" r:id="rId139"/>
    <p:sldId id="399" r:id="rId140"/>
    <p:sldId id="421" r:id="rId141"/>
    <p:sldId id="942" r:id="rId142"/>
    <p:sldId id="940" r:id="rId143"/>
    <p:sldId id="941" r:id="rId144"/>
    <p:sldId id="266" r:id="rId145"/>
    <p:sldId id="943" r:id="rId146"/>
    <p:sldId id="905" r:id="rId147"/>
    <p:sldId id="906" r:id="rId148"/>
    <p:sldId id="907" r:id="rId149"/>
    <p:sldId id="908" r:id="rId150"/>
    <p:sldId id="909" r:id="rId151"/>
    <p:sldId id="839" r:id="rId152"/>
    <p:sldId id="840" r:id="rId153"/>
    <p:sldId id="947" r:id="rId154"/>
    <p:sldId id="910" r:id="rId155"/>
    <p:sldId id="911" r:id="rId156"/>
    <p:sldId id="260" r:id="rId157"/>
    <p:sldId id="948" r:id="rId158"/>
    <p:sldId id="949" r:id="rId159"/>
    <p:sldId id="966" r:id="rId160"/>
    <p:sldId id="951" r:id="rId161"/>
    <p:sldId id="265" r:id="rId162"/>
    <p:sldId id="267" r:id="rId163"/>
    <p:sldId id="953" r:id="rId164"/>
    <p:sldId id="954" r:id="rId165"/>
    <p:sldId id="950" r:id="rId166"/>
    <p:sldId id="955" r:id="rId167"/>
    <p:sldId id="944" r:id="rId168"/>
    <p:sldId id="945" r:id="rId169"/>
    <p:sldId id="970" r:id="rId170"/>
    <p:sldId id="934" r:id="rId171"/>
    <p:sldId id="952" r:id="rId172"/>
    <p:sldId id="956" r:id="rId173"/>
    <p:sldId id="946" r:id="rId174"/>
    <p:sldId id="259" r:id="rId175"/>
    <p:sldId id="310" r:id="rId176"/>
    <p:sldId id="311" r:id="rId177"/>
    <p:sldId id="277" r:id="rId178"/>
    <p:sldId id="305" r:id="rId179"/>
    <p:sldId id="279" r:id="rId180"/>
    <p:sldId id="306" r:id="rId181"/>
    <p:sldId id="281" r:id="rId182"/>
    <p:sldId id="282" r:id="rId183"/>
    <p:sldId id="283" r:id="rId184"/>
    <p:sldId id="307" r:id="rId185"/>
    <p:sldId id="284" r:id="rId186"/>
    <p:sldId id="959" r:id="rId187"/>
    <p:sldId id="286" r:id="rId188"/>
    <p:sldId id="288" r:id="rId189"/>
    <p:sldId id="289" r:id="rId190"/>
    <p:sldId id="308" r:id="rId191"/>
    <p:sldId id="293" r:id="rId192"/>
    <p:sldId id="294" r:id="rId193"/>
    <p:sldId id="295" r:id="rId194"/>
    <p:sldId id="972" r:id="rId195"/>
    <p:sldId id="296" r:id="rId196"/>
    <p:sldId id="297" r:id="rId197"/>
    <p:sldId id="299" r:id="rId198"/>
    <p:sldId id="300" r:id="rId199"/>
    <p:sldId id="298" r:id="rId200"/>
    <p:sldId id="287" r:id="rId201"/>
    <p:sldId id="292" r:id="rId20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6350-C2DE-CA40-A7C4-8C124545A5D1}" v="2" dt="2019-12-01T15:37:35.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49"/>
    <p:restoredTop sz="88707"/>
  </p:normalViewPr>
  <p:slideViewPr>
    <p:cSldViewPr snapToGrid="0" snapToObjects="1">
      <p:cViewPr varScale="1">
        <p:scale>
          <a:sx n="113" d="100"/>
          <a:sy n="113" d="100"/>
        </p:scale>
        <p:origin x="1568" y="176"/>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12.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svg"/><Relationship Id="rId1" Type="http://schemas.openxmlformats.org/officeDocument/2006/relationships/image" Target="../media/image170.png"/><Relationship Id="rId6" Type="http://schemas.openxmlformats.org/officeDocument/2006/relationships/image" Target="../media/image175.svg"/><Relationship Id="rId5" Type="http://schemas.openxmlformats.org/officeDocument/2006/relationships/image" Target="../media/image174.png"/><Relationship Id="rId4" Type="http://schemas.openxmlformats.org/officeDocument/2006/relationships/image" Target="../media/image173.svg"/></Relationships>
</file>

<file path=ppt/diagrams/_rels/data1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55.svg"/><Relationship Id="rId1" Type="http://schemas.openxmlformats.org/officeDocument/2006/relationships/image" Target="../media/image206.png"/><Relationship Id="rId4" Type="http://schemas.openxmlformats.org/officeDocument/2006/relationships/image" Target="../media/image208.svg"/></Relationships>
</file>

<file path=ppt/diagrams/_rels/data1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svg"/><Relationship Id="rId1" Type="http://schemas.openxmlformats.org/officeDocument/2006/relationships/image" Target="../media/image210.png"/><Relationship Id="rId6" Type="http://schemas.openxmlformats.org/officeDocument/2006/relationships/image" Target="../media/image215.svg"/><Relationship Id="rId5" Type="http://schemas.openxmlformats.org/officeDocument/2006/relationships/image" Target="../media/image214.png"/><Relationship Id="rId4" Type="http://schemas.openxmlformats.org/officeDocument/2006/relationships/image" Target="../media/image213.svg"/></Relationships>
</file>

<file path=ppt/diagrams/_rels/data16.xml.rels><?xml version="1.0" encoding="UTF-8" standalone="yes"?>
<Relationships xmlns="http://schemas.openxmlformats.org/package/2006/relationships"><Relationship Id="rId1" Type="http://schemas.openxmlformats.org/officeDocument/2006/relationships/image" Target="../media/image223.jpg"/></Relationships>
</file>

<file path=ppt/diagrams/_rels/data18.xml.rels><?xml version="1.0" encoding="UTF-8" standalone="yes"?>
<Relationships xmlns="http://schemas.openxmlformats.org/package/2006/relationships"><Relationship Id="rId8" Type="http://schemas.openxmlformats.org/officeDocument/2006/relationships/image" Target="../media/image231.sv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image" Target="../media/image225.svg"/><Relationship Id="rId1" Type="http://schemas.openxmlformats.org/officeDocument/2006/relationships/image" Target="../media/image224.png"/><Relationship Id="rId6" Type="http://schemas.openxmlformats.org/officeDocument/2006/relationships/image" Target="../media/image229.svg"/><Relationship Id="rId5" Type="http://schemas.openxmlformats.org/officeDocument/2006/relationships/image" Target="../media/image228.png"/><Relationship Id="rId10" Type="http://schemas.openxmlformats.org/officeDocument/2006/relationships/image" Target="../media/image8.svg"/><Relationship Id="rId4" Type="http://schemas.openxmlformats.org/officeDocument/2006/relationships/image" Target="../media/image227.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55.svg"/><Relationship Id="rId1" Type="http://schemas.openxmlformats.org/officeDocument/2006/relationships/image" Target="../media/image206.png"/><Relationship Id="rId6" Type="http://schemas.openxmlformats.org/officeDocument/2006/relationships/image" Target="../media/image255.svg"/><Relationship Id="rId5" Type="http://schemas.openxmlformats.org/officeDocument/2006/relationships/image" Target="../media/image254.png"/><Relationship Id="rId4" Type="http://schemas.openxmlformats.org/officeDocument/2006/relationships/image" Target="../media/image253.svg"/></Relationships>
</file>

<file path=ppt/diagrams/_rels/data21.xml.rels><?xml version="1.0" encoding="UTF-8" standalone="yes"?>
<Relationships xmlns="http://schemas.openxmlformats.org/package/2006/relationships"><Relationship Id="rId8" Type="http://schemas.openxmlformats.org/officeDocument/2006/relationships/image" Target="../media/image266.sv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image" Target="../media/image260.svg"/><Relationship Id="rId1" Type="http://schemas.openxmlformats.org/officeDocument/2006/relationships/image" Target="../media/image259.png"/><Relationship Id="rId6" Type="http://schemas.openxmlformats.org/officeDocument/2006/relationships/image" Target="../media/image264.svg"/><Relationship Id="rId5" Type="http://schemas.openxmlformats.org/officeDocument/2006/relationships/image" Target="../media/image263.png"/><Relationship Id="rId4" Type="http://schemas.openxmlformats.org/officeDocument/2006/relationships/image" Target="../media/image262.svg"/></Relationships>
</file>

<file path=ppt/diagrams/_rels/data22.xml.rels><?xml version="1.0" encoding="UTF-8" standalone="yes"?>
<Relationships xmlns="http://schemas.openxmlformats.org/package/2006/relationships"><Relationship Id="rId8" Type="http://schemas.openxmlformats.org/officeDocument/2006/relationships/image" Target="../media/image278.svg"/><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76.svg"/><Relationship Id="rId5" Type="http://schemas.openxmlformats.org/officeDocument/2006/relationships/image" Target="../media/image275.png"/><Relationship Id="rId10" Type="http://schemas.openxmlformats.org/officeDocument/2006/relationships/image" Target="../media/image280.svg"/><Relationship Id="rId4" Type="http://schemas.openxmlformats.org/officeDocument/2006/relationships/image" Target="../media/image274.svg"/><Relationship Id="rId9" Type="http://schemas.openxmlformats.org/officeDocument/2006/relationships/image" Target="../media/image279.png"/></Relationships>
</file>

<file path=ppt/diagrams/_rels/data2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svg"/><Relationship Id="rId1" Type="http://schemas.openxmlformats.org/officeDocument/2006/relationships/image" Target="../media/image285.png"/><Relationship Id="rId4" Type="http://schemas.openxmlformats.org/officeDocument/2006/relationships/image" Target="../media/image288.svg"/></Relationships>
</file>

<file path=ppt/diagrams/_rels/data26.xml.rels><?xml version="1.0" encoding="UTF-8" standalone="yes"?>
<Relationships xmlns="http://schemas.openxmlformats.org/package/2006/relationships"><Relationship Id="rId8" Type="http://schemas.openxmlformats.org/officeDocument/2006/relationships/image" Target="../media/image301.sv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image" Target="../media/image295.svg"/><Relationship Id="rId1" Type="http://schemas.openxmlformats.org/officeDocument/2006/relationships/image" Target="../media/image294.png"/><Relationship Id="rId6" Type="http://schemas.openxmlformats.org/officeDocument/2006/relationships/image" Target="../media/image299.svg"/><Relationship Id="rId5" Type="http://schemas.openxmlformats.org/officeDocument/2006/relationships/image" Target="../media/image298.png"/><Relationship Id="rId10" Type="http://schemas.openxmlformats.org/officeDocument/2006/relationships/image" Target="../media/image262.svg"/><Relationship Id="rId4" Type="http://schemas.openxmlformats.org/officeDocument/2006/relationships/image" Target="../media/image297.svg"/><Relationship Id="rId9" Type="http://schemas.openxmlformats.org/officeDocument/2006/relationships/image" Target="../media/image302.png"/></Relationships>
</file>

<file path=ppt/diagrams/_rels/data27.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svg"/><Relationship Id="rId1" Type="http://schemas.openxmlformats.org/officeDocument/2006/relationships/image" Target="../media/image315.png"/><Relationship Id="rId4" Type="http://schemas.openxmlformats.org/officeDocument/2006/relationships/image" Target="../media/image318.svg"/></Relationships>
</file>

<file path=ppt/diagrams/_rels/data28.xml.rels><?xml version="1.0" encoding="UTF-8" standalone="yes"?>
<Relationships xmlns="http://schemas.openxmlformats.org/package/2006/relationships"><Relationship Id="rId3" Type="http://schemas.openxmlformats.org/officeDocument/2006/relationships/image" Target="../media/image326.svg"/><Relationship Id="rId2" Type="http://schemas.openxmlformats.org/officeDocument/2006/relationships/image" Target="../media/image325.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328.svg"/><Relationship Id="rId4" Type="http://schemas.openxmlformats.org/officeDocument/2006/relationships/image" Target="../media/image327.png"/></Relationships>
</file>

<file path=ppt/diagrams/_rels/data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svg"/><Relationship Id="rId1" Type="http://schemas.openxmlformats.org/officeDocument/2006/relationships/image" Target="../media/image298.png"/><Relationship Id="rId4" Type="http://schemas.openxmlformats.org/officeDocument/2006/relationships/image" Target="../media/image301.svg"/></Relationships>
</file>

<file path=ppt/diagrams/_rels/data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30.xml.rels><?xml version="1.0" encoding="UTF-8" standalone="yes"?>
<Relationships xmlns="http://schemas.openxmlformats.org/package/2006/relationships"><Relationship Id="rId8" Type="http://schemas.openxmlformats.org/officeDocument/2006/relationships/image" Target="../media/image335.sv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image" Target="../media/image264.svg"/><Relationship Id="rId1" Type="http://schemas.openxmlformats.org/officeDocument/2006/relationships/image" Target="../media/image329.png"/><Relationship Id="rId6" Type="http://schemas.openxmlformats.org/officeDocument/2006/relationships/image" Target="../media/image333.svg"/><Relationship Id="rId5" Type="http://schemas.openxmlformats.org/officeDocument/2006/relationships/image" Target="../media/image332.png"/><Relationship Id="rId10" Type="http://schemas.openxmlformats.org/officeDocument/2006/relationships/image" Target="../media/image337.svg"/><Relationship Id="rId4" Type="http://schemas.openxmlformats.org/officeDocument/2006/relationships/image" Target="../media/image331.svg"/><Relationship Id="rId9" Type="http://schemas.openxmlformats.org/officeDocument/2006/relationships/image" Target="../media/image336.png"/></Relationships>
</file>

<file path=ppt/diagrams/_rels/data3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svg"/><Relationship Id="rId1" Type="http://schemas.openxmlformats.org/officeDocument/2006/relationships/image" Target="../media/image342.png"/><Relationship Id="rId4" Type="http://schemas.openxmlformats.org/officeDocument/2006/relationships/image" Target="../media/image345.svg"/></Relationships>
</file>

<file path=ppt/diagrams/_rels/data3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svg"/><Relationship Id="rId1" Type="http://schemas.openxmlformats.org/officeDocument/2006/relationships/image" Target="../media/image350.png"/><Relationship Id="rId4" Type="http://schemas.openxmlformats.org/officeDocument/2006/relationships/image" Target="../media/image353.svg"/></Relationships>
</file>

<file path=ppt/diagrams/_rels/data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diagrams/_rels/data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95.svg"/></Relationships>
</file>

<file path=ppt/diagrams/_rels/data7.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s>
</file>

<file path=ppt/diagrams/_rels/data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4" Type="http://schemas.openxmlformats.org/officeDocument/2006/relationships/image" Target="../media/image13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49.svg"/><Relationship Id="rId1" Type="http://schemas.openxmlformats.org/officeDocument/2006/relationships/image" Target="../media/image154.png"/><Relationship Id="rId6" Type="http://schemas.openxmlformats.org/officeDocument/2006/relationships/image" Target="../media/image153.svg"/><Relationship Id="rId5" Type="http://schemas.openxmlformats.org/officeDocument/2006/relationships/image" Target="../media/image156.png"/><Relationship Id="rId4" Type="http://schemas.openxmlformats.org/officeDocument/2006/relationships/image" Target="../media/image151.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79.png"/><Relationship Id="rId7" Type="http://schemas.openxmlformats.org/officeDocument/2006/relationships/image" Target="../media/image181.png"/><Relationship Id="rId2" Type="http://schemas.openxmlformats.org/officeDocument/2006/relationships/image" Target="../media/image171.svg"/><Relationship Id="rId1" Type="http://schemas.openxmlformats.org/officeDocument/2006/relationships/image" Target="../media/image178.png"/><Relationship Id="rId6" Type="http://schemas.openxmlformats.org/officeDocument/2006/relationships/image" Target="../media/image175.svg"/><Relationship Id="rId5" Type="http://schemas.openxmlformats.org/officeDocument/2006/relationships/image" Target="../media/image180.png"/><Relationship Id="rId4" Type="http://schemas.openxmlformats.org/officeDocument/2006/relationships/image" Target="../media/image17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55.svg"/><Relationship Id="rId1" Type="http://schemas.openxmlformats.org/officeDocument/2006/relationships/image" Target="../media/image57.png"/><Relationship Id="rId4" Type="http://schemas.openxmlformats.org/officeDocument/2006/relationships/image" Target="../media/image208.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1.svg"/><Relationship Id="rId1" Type="http://schemas.openxmlformats.org/officeDocument/2006/relationships/image" Target="../media/image216.png"/><Relationship Id="rId6" Type="http://schemas.openxmlformats.org/officeDocument/2006/relationships/image" Target="../media/image215.svg"/><Relationship Id="rId5" Type="http://schemas.openxmlformats.org/officeDocument/2006/relationships/image" Target="../media/image218.png"/><Relationship Id="rId4" Type="http://schemas.openxmlformats.org/officeDocument/2006/relationships/image" Target="../media/image213.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23.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31.svg"/><Relationship Id="rId3" Type="http://schemas.openxmlformats.org/officeDocument/2006/relationships/image" Target="../media/image233.png"/><Relationship Id="rId7" Type="http://schemas.openxmlformats.org/officeDocument/2006/relationships/image" Target="../media/image235.png"/><Relationship Id="rId2" Type="http://schemas.openxmlformats.org/officeDocument/2006/relationships/image" Target="../media/image225.svg"/><Relationship Id="rId1" Type="http://schemas.openxmlformats.org/officeDocument/2006/relationships/image" Target="../media/image232.png"/><Relationship Id="rId6" Type="http://schemas.openxmlformats.org/officeDocument/2006/relationships/image" Target="../media/image229.svg"/><Relationship Id="rId5" Type="http://schemas.openxmlformats.org/officeDocument/2006/relationships/image" Target="../media/image234.png"/><Relationship Id="rId10" Type="http://schemas.openxmlformats.org/officeDocument/2006/relationships/image" Target="../media/image8.svg"/><Relationship Id="rId4" Type="http://schemas.openxmlformats.org/officeDocument/2006/relationships/image" Target="../media/image227.svg"/><Relationship Id="rId9" Type="http://schemas.openxmlformats.org/officeDocument/2006/relationships/image" Target="../media/image23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4.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23.png"/><Relationship Id="rId4" Type="http://schemas.openxmlformats.org/officeDocument/2006/relationships/image" Target="../media/image16.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55.svg"/><Relationship Id="rId1" Type="http://schemas.openxmlformats.org/officeDocument/2006/relationships/image" Target="../media/image57.png"/><Relationship Id="rId6" Type="http://schemas.openxmlformats.org/officeDocument/2006/relationships/image" Target="../media/image255.svg"/><Relationship Id="rId5" Type="http://schemas.openxmlformats.org/officeDocument/2006/relationships/image" Target="../media/image257.png"/><Relationship Id="rId4" Type="http://schemas.openxmlformats.org/officeDocument/2006/relationships/image" Target="../media/image253.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66.svg"/><Relationship Id="rId3" Type="http://schemas.openxmlformats.org/officeDocument/2006/relationships/image" Target="../media/image268.png"/><Relationship Id="rId7" Type="http://schemas.openxmlformats.org/officeDocument/2006/relationships/image" Target="../media/image270.png"/><Relationship Id="rId2" Type="http://schemas.openxmlformats.org/officeDocument/2006/relationships/image" Target="../media/image260.svg"/><Relationship Id="rId1" Type="http://schemas.openxmlformats.org/officeDocument/2006/relationships/image" Target="../media/image267.png"/><Relationship Id="rId6" Type="http://schemas.openxmlformats.org/officeDocument/2006/relationships/image" Target="../media/image264.svg"/><Relationship Id="rId5" Type="http://schemas.openxmlformats.org/officeDocument/2006/relationships/image" Target="../media/image269.png"/><Relationship Id="rId4" Type="http://schemas.openxmlformats.org/officeDocument/2006/relationships/image" Target="../media/image262.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82.png"/><Relationship Id="rId7" Type="http://schemas.openxmlformats.org/officeDocument/2006/relationships/hyperlink" Target="https://mlflow.org/" TargetMode="External"/><Relationship Id="rId2" Type="http://schemas.openxmlformats.org/officeDocument/2006/relationships/image" Target="../media/image274.svg"/><Relationship Id="rId1" Type="http://schemas.openxmlformats.org/officeDocument/2006/relationships/image" Target="../media/image281.png"/><Relationship Id="rId6" Type="http://schemas.openxmlformats.org/officeDocument/2006/relationships/image" Target="../media/image278.svg"/><Relationship Id="rId5" Type="http://schemas.openxmlformats.org/officeDocument/2006/relationships/image" Target="../media/image283.png"/><Relationship Id="rId10" Type="http://schemas.openxmlformats.org/officeDocument/2006/relationships/image" Target="../media/image280.svg"/><Relationship Id="rId4" Type="http://schemas.openxmlformats.org/officeDocument/2006/relationships/image" Target="../media/image276.svg"/><Relationship Id="rId9" Type="http://schemas.openxmlformats.org/officeDocument/2006/relationships/image" Target="../media/image284.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6.svg"/><Relationship Id="rId1" Type="http://schemas.openxmlformats.org/officeDocument/2006/relationships/image" Target="../media/image289.png"/><Relationship Id="rId4" Type="http://schemas.openxmlformats.org/officeDocument/2006/relationships/image" Target="../media/image288.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301.svg"/><Relationship Id="rId3" Type="http://schemas.openxmlformats.org/officeDocument/2006/relationships/image" Target="../media/image304.png"/><Relationship Id="rId7" Type="http://schemas.openxmlformats.org/officeDocument/2006/relationships/image" Target="../media/image306.png"/><Relationship Id="rId2" Type="http://schemas.openxmlformats.org/officeDocument/2006/relationships/image" Target="../media/image295.svg"/><Relationship Id="rId1" Type="http://schemas.openxmlformats.org/officeDocument/2006/relationships/image" Target="../media/image303.png"/><Relationship Id="rId6" Type="http://schemas.openxmlformats.org/officeDocument/2006/relationships/image" Target="../media/image299.svg"/><Relationship Id="rId5" Type="http://schemas.openxmlformats.org/officeDocument/2006/relationships/image" Target="../media/image305.png"/><Relationship Id="rId10" Type="http://schemas.openxmlformats.org/officeDocument/2006/relationships/image" Target="../media/image262.svg"/><Relationship Id="rId4" Type="http://schemas.openxmlformats.org/officeDocument/2006/relationships/image" Target="../media/image297.svg"/><Relationship Id="rId9" Type="http://schemas.openxmlformats.org/officeDocument/2006/relationships/image" Target="../media/image268.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6.svg"/><Relationship Id="rId1" Type="http://schemas.openxmlformats.org/officeDocument/2006/relationships/image" Target="../media/image319.png"/><Relationship Id="rId4" Type="http://schemas.openxmlformats.org/officeDocument/2006/relationships/image" Target="../media/image318.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326.svg"/><Relationship Id="rId1" Type="http://schemas.openxmlformats.org/officeDocument/2006/relationships/image" Target="../media/image325.png"/><Relationship Id="rId5" Type="http://schemas.openxmlformats.org/officeDocument/2006/relationships/image" Target="../media/image328.svg"/><Relationship Id="rId4" Type="http://schemas.openxmlformats.org/officeDocument/2006/relationships/image" Target="../media/image327.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299.svg"/><Relationship Id="rId1" Type="http://schemas.openxmlformats.org/officeDocument/2006/relationships/image" Target="../media/image305.png"/><Relationship Id="rId4" Type="http://schemas.openxmlformats.org/officeDocument/2006/relationships/image" Target="../media/image30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svg"/><Relationship Id="rId1" Type="http://schemas.openxmlformats.org/officeDocument/2006/relationships/image" Target="../media/image56.png"/><Relationship Id="rId4" Type="http://schemas.openxmlformats.org/officeDocument/2006/relationships/image" Target="../media/image55.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335.svg"/><Relationship Id="rId3" Type="http://schemas.openxmlformats.org/officeDocument/2006/relationships/image" Target="../media/image338.png"/><Relationship Id="rId7" Type="http://schemas.openxmlformats.org/officeDocument/2006/relationships/image" Target="../media/image340.png"/><Relationship Id="rId2" Type="http://schemas.openxmlformats.org/officeDocument/2006/relationships/image" Target="../media/image264.svg"/><Relationship Id="rId1" Type="http://schemas.openxmlformats.org/officeDocument/2006/relationships/image" Target="../media/image269.png"/><Relationship Id="rId6" Type="http://schemas.openxmlformats.org/officeDocument/2006/relationships/image" Target="../media/image333.svg"/><Relationship Id="rId5" Type="http://schemas.openxmlformats.org/officeDocument/2006/relationships/image" Target="../media/image339.png"/><Relationship Id="rId10" Type="http://schemas.openxmlformats.org/officeDocument/2006/relationships/image" Target="../media/image337.svg"/><Relationship Id="rId4" Type="http://schemas.openxmlformats.org/officeDocument/2006/relationships/image" Target="../media/image331.svg"/><Relationship Id="rId9" Type="http://schemas.openxmlformats.org/officeDocument/2006/relationships/image" Target="../media/image341.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3.svg"/><Relationship Id="rId1" Type="http://schemas.openxmlformats.org/officeDocument/2006/relationships/image" Target="../media/image346.png"/><Relationship Id="rId4" Type="http://schemas.openxmlformats.org/officeDocument/2006/relationships/image" Target="../media/image345.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1.svg"/><Relationship Id="rId1" Type="http://schemas.openxmlformats.org/officeDocument/2006/relationships/image" Target="../media/image354.png"/><Relationship Id="rId4" Type="http://schemas.openxmlformats.org/officeDocument/2006/relationships/image" Target="../media/image35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6.png"/><Relationship Id="rId12" Type="http://schemas.openxmlformats.org/officeDocument/2006/relationships/image" Target="../media/image80.svg"/><Relationship Id="rId2" Type="http://schemas.openxmlformats.org/officeDocument/2006/relationships/image" Target="../media/image70.svg"/><Relationship Id="rId1" Type="http://schemas.openxmlformats.org/officeDocument/2006/relationships/image" Target="../media/image83.png"/><Relationship Id="rId6" Type="http://schemas.openxmlformats.org/officeDocument/2006/relationships/image" Target="../media/image74.svg"/><Relationship Id="rId11" Type="http://schemas.openxmlformats.org/officeDocument/2006/relationships/image" Target="../media/image88.png"/><Relationship Id="rId5" Type="http://schemas.openxmlformats.org/officeDocument/2006/relationships/image" Target="../media/image85.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87.png"/><Relationship Id="rId14" Type="http://schemas.openxmlformats.org/officeDocument/2006/relationships/image" Target="../media/image8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3.svg"/><Relationship Id="rId1" Type="http://schemas.openxmlformats.org/officeDocument/2006/relationships/image" Target="../media/image96.png"/><Relationship Id="rId4" Type="http://schemas.openxmlformats.org/officeDocument/2006/relationships/image" Target="../media/image9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image" Target="../media/image111.svg"/><Relationship Id="rId1" Type="http://schemas.openxmlformats.org/officeDocument/2006/relationships/image" Target="../media/image120.png"/><Relationship Id="rId6" Type="http://schemas.openxmlformats.org/officeDocument/2006/relationships/image" Target="../media/image115.svg"/><Relationship Id="rId5" Type="http://schemas.openxmlformats.org/officeDocument/2006/relationships/image" Target="../media/image122.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24.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9.svg"/><Relationship Id="rId1" Type="http://schemas.openxmlformats.org/officeDocument/2006/relationships/image" Target="../media/image132.png"/><Relationship Id="rId4" Type="http://schemas.openxmlformats.org/officeDocument/2006/relationships/image" Target="../media/image13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r>
            <a:rPr lang="de-DE" u="sng" dirty="0">
              <a:solidFill>
                <a:schemeClr val="tx1"/>
              </a:solidFill>
            </a:rPr>
            <a:t> (</a:t>
          </a:r>
          <a:r>
            <a:rPr lang="de-DE" u="sng" dirty="0" err="1">
              <a:solidFill>
                <a:schemeClr val="tx1"/>
              </a:solidFill>
            </a:rPr>
            <a:t>and</a:t>
          </a:r>
          <a:r>
            <a:rPr lang="de-DE" u="sng" dirty="0">
              <a:solidFill>
                <a:schemeClr val="tx1"/>
              </a:solidFill>
            </a:rPr>
            <a:t> international Frankfurt, </a:t>
          </a:r>
          <a:r>
            <a:rPr lang="de-DE" u="sng" dirty="0" err="1">
              <a:solidFill>
                <a:schemeClr val="tx1"/>
              </a:solidFill>
            </a:rPr>
            <a:t>Belgrade</a:t>
          </a:r>
          <a:r>
            <a:rPr lang="de-DE" u="sng" dirty="0">
              <a:solidFill>
                <a:schemeClr val="tx1"/>
              </a:solidFill>
            </a:rPr>
            <a:t>, …)</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jeweils Ende des Tages .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dirty="0" err="1"/>
            <a:t>Comparing</a:t>
          </a:r>
          <a:r>
            <a:rPr lang="de-DE" dirty="0"/>
            <a:t> </a:t>
          </a:r>
          <a:r>
            <a:rPr lang="de-DE" dirty="0" err="1"/>
            <a:t>results</a:t>
          </a:r>
          <a:endParaRPr lang="en-US" dirty="0"/>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dirty="0" err="1"/>
            <a:t>hyper</a:t>
          </a:r>
          <a:r>
            <a:rPr lang="de-DE" dirty="0"/>
            <a:t> </a:t>
          </a:r>
          <a:r>
            <a:rPr lang="de-DE" dirty="0" err="1"/>
            <a:t>parameter</a:t>
          </a:r>
          <a:r>
            <a:rPr lang="de-DE" dirty="0"/>
            <a:t> </a:t>
          </a:r>
          <a:r>
            <a:rPr lang="de-DE" dirty="0" err="1"/>
            <a:t>tuning</a:t>
          </a:r>
          <a:endParaRPr lang="en-US" dirty="0"/>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err="1"/>
            <a:t>model</a:t>
          </a:r>
          <a:r>
            <a:rPr lang="de-DE" dirty="0"/>
            <a:t>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dirty="0"/>
            <a:t> “</a:t>
          </a:r>
          <a:r>
            <a:rPr lang="de-DE" b="1" dirty="0" err="1"/>
            <a:t>data</a:t>
          </a:r>
          <a:r>
            <a:rPr lang="de-DE" b="1" dirty="0"/>
            <a:t> </a:t>
          </a:r>
          <a:r>
            <a:rPr lang="de-DE" b="1" dirty="0" err="1"/>
            <a:t>science</a:t>
          </a:r>
          <a:r>
            <a:rPr lang="de-DE" b="1" dirty="0"/>
            <a:t>” </a:t>
          </a:r>
          <a:r>
            <a:rPr lang="de-DE" b="1" dirty="0" err="1"/>
            <a:t>has</a:t>
          </a:r>
          <a:r>
            <a:rPr lang="de-DE" b="1" dirty="0"/>
            <a:t> </a:t>
          </a:r>
          <a:r>
            <a:rPr lang="de-DE" b="1" dirty="0" err="1"/>
            <a:t>never</a:t>
          </a:r>
          <a:r>
            <a:rPr lang="de-DE" b="1" dirty="0"/>
            <a:t> </a:t>
          </a:r>
          <a:r>
            <a:rPr lang="de-DE" b="1" dirty="0" err="1"/>
            <a:t>been</a:t>
          </a:r>
          <a:r>
            <a:rPr lang="de-DE" b="1" dirty="0"/>
            <a:t> </a:t>
          </a:r>
          <a:r>
            <a:rPr lang="de-DE" b="1" dirty="0" err="1"/>
            <a:t>as</a:t>
          </a:r>
          <a:r>
            <a:rPr lang="de-DE" b="1" dirty="0"/>
            <a:t> </a:t>
          </a:r>
          <a:r>
            <a:rPr lang="de-DE" b="1" dirty="0" err="1"/>
            <a:t>much</a:t>
          </a:r>
          <a:r>
            <a:rPr lang="de-DE" b="1" dirty="0"/>
            <a:t> </a:t>
          </a:r>
          <a:r>
            <a:rPr lang="de-DE" b="1" dirty="0" err="1"/>
            <a:t>about</a:t>
          </a:r>
          <a:r>
            <a:rPr lang="de-DE" b="1" dirty="0"/>
            <a:t> </a:t>
          </a:r>
          <a:r>
            <a:rPr lang="de-DE" b="1" dirty="0" err="1"/>
            <a:t>machine</a:t>
          </a:r>
          <a:r>
            <a:rPr lang="de-DE" b="1" dirty="0"/>
            <a:t> </a:t>
          </a:r>
          <a:r>
            <a:rPr lang="de-DE" b="1" dirty="0" err="1"/>
            <a:t>learning</a:t>
          </a:r>
          <a:r>
            <a:rPr lang="de-DE" b="1" dirty="0"/>
            <a:t> </a:t>
          </a:r>
          <a:r>
            <a:rPr lang="de-DE" b="1" dirty="0" err="1"/>
            <a:t>as</a:t>
          </a:r>
          <a:r>
            <a:rPr lang="de-DE" b="1" dirty="0"/>
            <a:t> </a:t>
          </a:r>
          <a:r>
            <a:rPr lang="de-DE" b="1" dirty="0" err="1"/>
            <a:t>it</a:t>
          </a:r>
          <a:r>
            <a:rPr lang="de-DE" b="1" dirty="0"/>
            <a:t> </a:t>
          </a:r>
          <a:r>
            <a:rPr lang="de-DE" b="1" dirty="0" err="1"/>
            <a:t>has</a:t>
          </a:r>
          <a:r>
            <a:rPr lang="de-DE" b="1" dirty="0"/>
            <a:t> </a:t>
          </a:r>
          <a:r>
            <a:rPr lang="de-DE" b="1" dirty="0" err="1"/>
            <a:t>about</a:t>
          </a:r>
          <a:r>
            <a:rPr lang="de-DE" b="1" dirty="0"/>
            <a:t> </a:t>
          </a:r>
          <a:r>
            <a:rPr lang="de-DE" b="1" dirty="0" err="1"/>
            <a:t>cleaning</a:t>
          </a:r>
          <a:r>
            <a:rPr lang="de-DE" b="1" dirty="0"/>
            <a:t>, </a:t>
          </a:r>
          <a:r>
            <a:rPr lang="de-DE" b="1" dirty="0" err="1"/>
            <a:t>shaping</a:t>
          </a:r>
          <a:r>
            <a:rPr lang="de-DE" b="1" dirty="0"/>
            <a:t> </a:t>
          </a:r>
          <a:r>
            <a:rPr lang="de-DE" b="1" dirty="0" err="1"/>
            <a:t>data</a:t>
          </a:r>
          <a:r>
            <a:rPr lang="de-DE" b="1" dirty="0"/>
            <a:t>, </a:t>
          </a:r>
          <a:r>
            <a:rPr lang="de-DE" b="1" dirty="0" err="1"/>
            <a:t>and</a:t>
          </a:r>
          <a:r>
            <a:rPr lang="de-DE" b="1" dirty="0"/>
            <a:t> </a:t>
          </a:r>
          <a:r>
            <a:rPr lang="de-DE" b="1" dirty="0" err="1"/>
            <a:t>moving</a:t>
          </a:r>
          <a:r>
            <a:rPr lang="de-DE" b="1" dirty="0"/>
            <a:t> </a:t>
          </a:r>
          <a:r>
            <a:rPr lang="de-DE" b="1" dirty="0" err="1"/>
            <a:t>it</a:t>
          </a:r>
          <a:r>
            <a:rPr lang="de-DE" b="1" dirty="0"/>
            <a:t> </a:t>
          </a:r>
          <a:r>
            <a:rPr lang="de-DE" b="1" dirty="0" err="1"/>
            <a:t>from</a:t>
          </a:r>
          <a:r>
            <a:rPr lang="de-DE" b="1" dirty="0"/>
            <a:t> </a:t>
          </a:r>
          <a:r>
            <a:rPr lang="de-DE" b="1" dirty="0" err="1"/>
            <a:t>place</a:t>
          </a:r>
          <a:r>
            <a:rPr lang="de-DE" b="1" dirty="0"/>
            <a:t> </a:t>
          </a:r>
          <a:r>
            <a:rPr lang="de-DE" b="1" dirty="0" err="1"/>
            <a:t>to</a:t>
          </a:r>
          <a:r>
            <a:rPr lang="de-DE" b="1" dirty="0"/>
            <a:t> </a:t>
          </a:r>
          <a:r>
            <a:rPr lang="de-DE" b="1" dirty="0" err="1"/>
            <a:t>place</a:t>
          </a:r>
          <a:r>
            <a:rPr lang="de-DE" b="1" dirty="0"/>
            <a:t>.</a:t>
          </a:r>
          <a:endParaRPr lang="en-US" dirty="0"/>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a:solidFill>
                <a:schemeClr val="tx1"/>
              </a:solidFill>
            </a:rPr>
            <a:t>Co-</a:t>
          </a:r>
          <a:r>
            <a:rPr lang="de-DE" sz="1600" kern="1200" dirty="0" err="1">
              <a:solidFill>
                <a:schemeClr val="tx1"/>
              </a:solidFill>
            </a:rPr>
            <a:t>founder</a:t>
          </a:r>
          <a:r>
            <a:rPr lang="de-DE" sz="1600" kern="1200" dirty="0">
              <a:solidFill>
                <a:schemeClr val="tx1"/>
              </a:solidFill>
            </a:rPr>
            <a:t> </a:t>
          </a:r>
          <a:r>
            <a:rPr lang="de-DE" sz="1600" kern="1200" dirty="0" err="1">
              <a:solidFill>
                <a:schemeClr val="tx1"/>
              </a:solidFill>
            </a:rPr>
            <a:t>of</a:t>
          </a:r>
          <a:r>
            <a:rPr lang="de-DE" sz="1600" kern="1200" dirty="0">
              <a:solidFill>
                <a:schemeClr val="tx1"/>
              </a:solidFill>
            </a:rPr>
            <a:t> </a:t>
          </a:r>
          <a:r>
            <a:rPr lang="de-DE" sz="1600" kern="1200" dirty="0" err="1">
              <a:solidFill>
                <a:schemeClr val="tx1"/>
              </a:solidFill>
            </a:rPr>
            <a:t>startup</a:t>
          </a:r>
          <a:r>
            <a:rPr lang="de-DE" sz="1600" kern="1200" dirty="0">
              <a:solidFill>
                <a:schemeClr val="tx1"/>
              </a:solidFill>
            </a:rPr>
            <a:t> </a:t>
          </a:r>
          <a:r>
            <a:rPr lang="de-DE" sz="1600" kern="1200" dirty="0" err="1">
              <a:solidFill>
                <a:schemeClr val="tx1"/>
              </a:solidFill>
            </a:rPr>
            <a:t>for</a:t>
          </a:r>
          <a:r>
            <a:rPr lang="de-DE" sz="1600" kern="1200" dirty="0">
              <a:solidFill>
                <a:schemeClr val="tx1"/>
              </a:solidFill>
            </a:rPr>
            <a:t> time </a:t>
          </a:r>
          <a:r>
            <a:rPr lang="de-DE" sz="1600" kern="1200" dirty="0" err="1">
              <a:solidFill>
                <a:schemeClr val="tx1"/>
              </a:solidFill>
            </a:rPr>
            <a:t>series</a:t>
          </a:r>
          <a:r>
            <a:rPr lang="de-DE" sz="1600" kern="1200" dirty="0">
              <a:solidFill>
                <a:schemeClr val="tx1"/>
              </a:solidFill>
            </a:rPr>
            <a:t> </a:t>
          </a:r>
          <a:r>
            <a:rPr lang="de-DE" sz="1600" kern="1200" dirty="0" err="1">
              <a:solidFill>
                <a:schemeClr val="tx1"/>
              </a:solidFill>
            </a:rPr>
            <a:t>prediction</a:t>
          </a:r>
          <a:endParaRPr lang="en-US" sz="16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a:solidFill>
                <a:schemeClr val="tx1"/>
              </a:solidFill>
            </a:rPr>
            <a:t>Data </a:t>
          </a:r>
          <a:r>
            <a:rPr lang="de-DE" sz="1600" kern="1200" dirty="0" err="1">
              <a:solidFill>
                <a:schemeClr val="tx1"/>
              </a:solidFill>
            </a:rPr>
            <a:t>scientist</a:t>
          </a:r>
          <a:r>
            <a:rPr lang="de-DE" sz="1600" kern="1200" dirty="0">
              <a:solidFill>
                <a:schemeClr val="tx1"/>
              </a:solidFill>
            </a:rPr>
            <a:t> @</a:t>
          </a:r>
          <a:r>
            <a:rPr lang="de-DE" sz="1600" kern="1200" dirty="0" err="1">
              <a:solidFill>
                <a:schemeClr val="tx1"/>
              </a:solidFill>
            </a:rPr>
            <a:t>MagentaTelekom</a:t>
          </a:r>
          <a:r>
            <a:rPr lang="de-DE" sz="1600" kern="1200" dirty="0">
              <a:solidFill>
                <a:schemeClr val="tx1"/>
              </a:solidFill>
            </a:rPr>
            <a:t> </a:t>
          </a:r>
          <a:r>
            <a:rPr lang="de-DE" sz="1600" kern="1200" dirty="0" err="1">
              <a:solidFill>
                <a:schemeClr val="tx1"/>
              </a:solidFill>
            </a:rPr>
            <a:t>fraud</a:t>
          </a:r>
          <a:r>
            <a:rPr lang="de-DE" sz="1600" kern="1200" dirty="0">
              <a:solidFill>
                <a:schemeClr val="tx1"/>
              </a:solidFill>
            </a:rPr>
            <a:t> </a:t>
          </a:r>
          <a:r>
            <a:rPr lang="de-DE" sz="1600" kern="1200" dirty="0" err="1">
              <a:solidFill>
                <a:schemeClr val="tx1"/>
              </a:solidFill>
            </a:rPr>
            <a:t>prediction</a:t>
          </a:r>
          <a:r>
            <a:rPr lang="de-DE" sz="1600" kern="1200" dirty="0">
              <a:solidFill>
                <a:schemeClr val="tx1"/>
              </a:solidFill>
            </a:rPr>
            <a:t> &amp; </a:t>
          </a:r>
          <a:r>
            <a:rPr lang="de-DE" sz="1600" kern="1200" dirty="0" err="1">
              <a:solidFill>
                <a:schemeClr val="tx1"/>
              </a:solidFill>
            </a:rPr>
            <a:t>big</a:t>
          </a:r>
          <a:r>
            <a:rPr lang="de-DE" sz="1600" kern="1200" dirty="0">
              <a:solidFill>
                <a:schemeClr val="tx1"/>
              </a:solidFill>
            </a:rPr>
            <a:t> </a:t>
          </a:r>
          <a:r>
            <a:rPr lang="de-DE" sz="1600" kern="1200" dirty="0" err="1">
              <a:solidFill>
                <a:schemeClr val="tx1"/>
              </a:solidFill>
            </a:rPr>
            <a:t>geospatial</a:t>
          </a:r>
          <a:r>
            <a:rPr lang="de-DE" sz="1600" kern="1200" dirty="0">
              <a:solidFill>
                <a:schemeClr val="tx1"/>
              </a:solidFill>
            </a:rPr>
            <a:t> </a:t>
          </a:r>
          <a:r>
            <a:rPr lang="de-DE" sz="1600" kern="1200" dirty="0" err="1">
              <a:solidFill>
                <a:schemeClr val="tx1"/>
              </a:solidFill>
            </a:rPr>
            <a:t>analytics</a:t>
          </a:r>
          <a:endParaRPr lang="en-US" sz="16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err="1">
              <a:solidFill>
                <a:schemeClr val="tx1"/>
              </a:solidFill>
            </a:rPr>
            <a:t>Lecturer</a:t>
          </a:r>
          <a:r>
            <a:rPr lang="de-DE" sz="1600" kern="1200" dirty="0">
              <a:solidFill>
                <a:schemeClr val="tx1"/>
              </a:solidFill>
            </a:rPr>
            <a:t> &amp; Speaker</a:t>
          </a:r>
          <a:endParaRPr lang="en-US" sz="16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6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600" u="sng" kern="1200" dirty="0">
              <a:solidFill>
                <a:schemeClr val="tx1"/>
              </a:solidFill>
            </a:rPr>
            <a:t> &amp; </a:t>
          </a:r>
          <a:r>
            <a:rPr lang="de-DE" sz="1600" u="sng" kern="1200" dirty="0" err="1">
              <a:solidFill>
                <a:schemeClr val="tx1"/>
              </a:solidFill>
            </a:rPr>
            <a:t>board</a:t>
          </a:r>
          <a:r>
            <a:rPr lang="de-DE" sz="1600" u="sng" kern="1200" dirty="0">
              <a:solidFill>
                <a:schemeClr val="tx1"/>
              </a:solidFill>
            </a:rPr>
            <a:t> </a:t>
          </a:r>
          <a:r>
            <a:rPr lang="de-DE" sz="1600" u="sng" kern="1200" dirty="0" err="1">
              <a:solidFill>
                <a:schemeClr val="tx1"/>
              </a:solidFill>
            </a:rPr>
            <a:t>member</a:t>
          </a:r>
          <a:r>
            <a:rPr lang="de-DE" sz="1600" u="sng" kern="1200" dirty="0">
              <a:solidFill>
                <a:schemeClr val="tx1"/>
              </a:solidFill>
            </a:rPr>
            <a:t> (</a:t>
          </a:r>
          <a:r>
            <a:rPr lang="de-DE" sz="1600" u="sng" kern="1200" dirty="0" err="1">
              <a:solidFill>
                <a:schemeClr val="tx1"/>
              </a:solidFill>
            </a:rPr>
            <a:t>and</a:t>
          </a:r>
          <a:r>
            <a:rPr lang="de-DE" sz="1600" u="sng" kern="1200" dirty="0">
              <a:solidFill>
                <a:schemeClr val="tx1"/>
              </a:solidFill>
            </a:rPr>
            <a:t> international Frankfurt, </a:t>
          </a:r>
          <a:r>
            <a:rPr lang="de-DE" sz="1600" u="sng" kern="1200" dirty="0" err="1">
              <a:solidFill>
                <a:schemeClr val="tx1"/>
              </a:solidFill>
            </a:rPr>
            <a:t>Belgrade</a:t>
          </a:r>
          <a:r>
            <a:rPr lang="de-DE" sz="1600" u="sng" kern="1200" dirty="0">
              <a:solidFill>
                <a:schemeClr val="tx1"/>
              </a:solidFill>
            </a:rPr>
            <a:t>, …)</a:t>
          </a:r>
          <a:endParaRPr lang="en-US" sz="16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6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jeweils Ende des Tages .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a:t>Training models</a:t>
          </a:r>
          <a:endParaRPr lang="en-US" sz="21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Comparing</a:t>
          </a:r>
          <a:r>
            <a:rPr lang="de-DE" sz="2100" kern="1200" dirty="0"/>
            <a:t> </a:t>
          </a:r>
          <a:r>
            <a:rPr lang="de-DE" sz="2100" kern="1200" dirty="0" err="1"/>
            <a:t>results</a:t>
          </a:r>
          <a:endParaRPr lang="en-US" sz="2100" kern="1200" dirty="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hyper</a:t>
          </a:r>
          <a:r>
            <a:rPr lang="de-DE" sz="2100" kern="1200" dirty="0"/>
            <a:t> </a:t>
          </a:r>
          <a:r>
            <a:rPr lang="de-DE" sz="2100" kern="1200" dirty="0" err="1"/>
            <a:t>parameter</a:t>
          </a:r>
          <a:r>
            <a:rPr lang="de-DE" sz="2100" kern="1200" dirty="0"/>
            <a:t> </a:t>
          </a:r>
          <a:r>
            <a:rPr lang="de-DE" sz="2100" kern="1200" dirty="0" err="1"/>
            <a:t>tuning</a:t>
          </a:r>
          <a:endParaRPr lang="en-US" sz="2100" kern="1200" dirty="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model</a:t>
          </a:r>
          <a:r>
            <a:rPr lang="de-DE" sz="2100" kern="1200" dirty="0"/>
            <a:t>  </a:t>
          </a:r>
          <a:r>
            <a:rPr lang="de-DE" sz="2100" kern="1200" dirty="0" err="1"/>
            <a:t>explanation</a:t>
          </a:r>
          <a:endParaRPr lang="en-US" sz="21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e-DE" sz="1500" kern="1200"/>
            <a:t>Unrealistic expectations:  machine learning, deep learning, and Bayesian simulations</a:t>
          </a:r>
          <a:endParaRPr lang="en-US" sz="15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e-DE" sz="1500" b="1" kern="1200" dirty="0"/>
            <a:t> “</a:t>
          </a:r>
          <a:r>
            <a:rPr lang="de-DE" sz="1500" b="1" kern="1200" dirty="0" err="1"/>
            <a:t>data</a:t>
          </a:r>
          <a:r>
            <a:rPr lang="de-DE" sz="1500" b="1" kern="1200" dirty="0"/>
            <a:t> </a:t>
          </a:r>
          <a:r>
            <a:rPr lang="de-DE" sz="1500" b="1" kern="1200" dirty="0" err="1"/>
            <a:t>science</a:t>
          </a:r>
          <a:r>
            <a:rPr lang="de-DE" sz="1500" b="1" kern="1200" dirty="0"/>
            <a:t>” </a:t>
          </a:r>
          <a:r>
            <a:rPr lang="de-DE" sz="1500" b="1" kern="1200" dirty="0" err="1"/>
            <a:t>has</a:t>
          </a:r>
          <a:r>
            <a:rPr lang="de-DE" sz="1500" b="1" kern="1200" dirty="0"/>
            <a:t> </a:t>
          </a:r>
          <a:r>
            <a:rPr lang="de-DE" sz="1500" b="1" kern="1200" dirty="0" err="1"/>
            <a:t>never</a:t>
          </a:r>
          <a:r>
            <a:rPr lang="de-DE" sz="1500" b="1" kern="1200" dirty="0"/>
            <a:t> </a:t>
          </a:r>
          <a:r>
            <a:rPr lang="de-DE" sz="1500" b="1" kern="1200" dirty="0" err="1"/>
            <a:t>been</a:t>
          </a:r>
          <a:r>
            <a:rPr lang="de-DE" sz="1500" b="1" kern="1200" dirty="0"/>
            <a:t> </a:t>
          </a:r>
          <a:r>
            <a:rPr lang="de-DE" sz="1500" b="1" kern="1200" dirty="0" err="1"/>
            <a:t>as</a:t>
          </a:r>
          <a:r>
            <a:rPr lang="de-DE" sz="1500" b="1" kern="1200" dirty="0"/>
            <a:t> </a:t>
          </a:r>
          <a:r>
            <a:rPr lang="de-DE" sz="1500" b="1" kern="1200" dirty="0" err="1"/>
            <a:t>much</a:t>
          </a:r>
          <a:r>
            <a:rPr lang="de-DE" sz="1500" b="1" kern="1200" dirty="0"/>
            <a:t> </a:t>
          </a:r>
          <a:r>
            <a:rPr lang="de-DE" sz="1500" b="1" kern="1200" dirty="0" err="1"/>
            <a:t>about</a:t>
          </a:r>
          <a:r>
            <a:rPr lang="de-DE" sz="1500" b="1" kern="1200" dirty="0"/>
            <a:t> </a:t>
          </a:r>
          <a:r>
            <a:rPr lang="de-DE" sz="1500" b="1" kern="1200" dirty="0" err="1"/>
            <a:t>machine</a:t>
          </a:r>
          <a:r>
            <a:rPr lang="de-DE" sz="1500" b="1" kern="1200" dirty="0"/>
            <a:t> </a:t>
          </a:r>
          <a:r>
            <a:rPr lang="de-DE" sz="1500" b="1" kern="1200" dirty="0" err="1"/>
            <a:t>learning</a:t>
          </a:r>
          <a:r>
            <a:rPr lang="de-DE" sz="1500" b="1" kern="1200" dirty="0"/>
            <a:t> </a:t>
          </a:r>
          <a:r>
            <a:rPr lang="de-DE" sz="1500" b="1" kern="1200" dirty="0" err="1"/>
            <a:t>as</a:t>
          </a:r>
          <a:r>
            <a:rPr lang="de-DE" sz="1500" b="1" kern="1200" dirty="0"/>
            <a:t> </a:t>
          </a:r>
          <a:r>
            <a:rPr lang="de-DE" sz="1500" b="1" kern="1200" dirty="0" err="1"/>
            <a:t>it</a:t>
          </a:r>
          <a:r>
            <a:rPr lang="de-DE" sz="1500" b="1" kern="1200" dirty="0"/>
            <a:t> </a:t>
          </a:r>
          <a:r>
            <a:rPr lang="de-DE" sz="1500" b="1" kern="1200" dirty="0" err="1"/>
            <a:t>has</a:t>
          </a:r>
          <a:r>
            <a:rPr lang="de-DE" sz="1500" b="1" kern="1200" dirty="0"/>
            <a:t> </a:t>
          </a:r>
          <a:r>
            <a:rPr lang="de-DE" sz="1500" b="1" kern="1200" dirty="0" err="1"/>
            <a:t>about</a:t>
          </a:r>
          <a:r>
            <a:rPr lang="de-DE" sz="1500" b="1" kern="1200" dirty="0"/>
            <a:t> </a:t>
          </a:r>
          <a:r>
            <a:rPr lang="de-DE" sz="1500" b="1" kern="1200" dirty="0" err="1"/>
            <a:t>cleaning</a:t>
          </a:r>
          <a:r>
            <a:rPr lang="de-DE" sz="1500" b="1" kern="1200" dirty="0"/>
            <a:t>, </a:t>
          </a:r>
          <a:r>
            <a:rPr lang="de-DE" sz="1500" b="1" kern="1200" dirty="0" err="1"/>
            <a:t>shaping</a:t>
          </a:r>
          <a:r>
            <a:rPr lang="de-DE" sz="1500" b="1" kern="1200" dirty="0"/>
            <a:t> </a:t>
          </a:r>
          <a:r>
            <a:rPr lang="de-DE" sz="1500" b="1" kern="1200" dirty="0" err="1"/>
            <a:t>data</a:t>
          </a:r>
          <a:r>
            <a:rPr lang="de-DE" sz="1500" b="1" kern="1200" dirty="0"/>
            <a:t>, </a:t>
          </a:r>
          <a:r>
            <a:rPr lang="de-DE" sz="1500" b="1" kern="1200" dirty="0" err="1"/>
            <a:t>and</a:t>
          </a:r>
          <a:r>
            <a:rPr lang="de-DE" sz="1500" b="1" kern="1200" dirty="0"/>
            <a:t> </a:t>
          </a:r>
          <a:r>
            <a:rPr lang="de-DE" sz="1500" b="1" kern="1200" dirty="0" err="1"/>
            <a:t>moving</a:t>
          </a:r>
          <a:r>
            <a:rPr lang="de-DE" sz="1500" b="1" kern="1200" dirty="0"/>
            <a:t> </a:t>
          </a:r>
          <a:r>
            <a:rPr lang="de-DE" sz="1500" b="1" kern="1200" dirty="0" err="1"/>
            <a:t>it</a:t>
          </a:r>
          <a:r>
            <a:rPr lang="de-DE" sz="1500" b="1" kern="1200" dirty="0"/>
            <a:t> </a:t>
          </a:r>
          <a:r>
            <a:rPr lang="de-DE" sz="1500" b="1" kern="1200" dirty="0" err="1"/>
            <a:t>from</a:t>
          </a:r>
          <a:r>
            <a:rPr lang="de-DE" sz="1500" b="1" kern="1200" dirty="0"/>
            <a:t> </a:t>
          </a:r>
          <a:r>
            <a:rPr lang="de-DE" sz="1500" b="1" kern="1200" dirty="0" err="1"/>
            <a:t>place</a:t>
          </a:r>
          <a:r>
            <a:rPr lang="de-DE" sz="1500" b="1" kern="1200" dirty="0"/>
            <a:t> </a:t>
          </a:r>
          <a:r>
            <a:rPr lang="de-DE" sz="1500" b="1" kern="1200" dirty="0" err="1"/>
            <a:t>to</a:t>
          </a:r>
          <a:r>
            <a:rPr lang="de-DE" sz="1500" b="1" kern="1200" dirty="0"/>
            <a:t> </a:t>
          </a:r>
          <a:r>
            <a:rPr lang="de-DE" sz="1500" b="1" kern="1200" dirty="0" err="1"/>
            <a:t>place</a:t>
          </a:r>
          <a:r>
            <a:rPr lang="de-DE" sz="1500" b="1" kern="1200" dirty="0"/>
            <a:t>.</a:t>
          </a:r>
          <a:endParaRPr lang="en-US" sz="1500" kern="1200" dirty="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01.12.19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200.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getdbt.com/"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142</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143</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145</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147</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148</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149</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150</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151</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152</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166</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167</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Importance</a:t>
            </a:r>
            <a:r>
              <a:rPr lang="de-DE" dirty="0"/>
              <a:t> </a:t>
            </a:r>
            <a:r>
              <a:rPr lang="de-DE" dirty="0" err="1"/>
              <a:t>of</a:t>
            </a:r>
            <a:r>
              <a:rPr lang="de-DE" dirty="0"/>
              <a:t> </a:t>
            </a:r>
            <a:r>
              <a:rPr lang="de-DE" dirty="0" err="1"/>
              <a:t>other</a:t>
            </a:r>
            <a:r>
              <a:rPr lang="de-DE" dirty="0"/>
              <a:t> </a:t>
            </a:r>
            <a:r>
              <a:rPr lang="de-DE" dirty="0" err="1"/>
              <a:t>things</a:t>
            </a:r>
            <a:r>
              <a:rPr lang="de-DE" dirty="0"/>
              <a:t> </a:t>
            </a:r>
            <a:r>
              <a:rPr lang="de-DE" dirty="0" err="1"/>
              <a:t>around</a:t>
            </a:r>
            <a:r>
              <a:rPr lang="de-DE" dirty="0"/>
              <a:t> ML</a:t>
            </a:r>
          </a:p>
          <a:p>
            <a:endParaRPr lang="de-DE" dirty="0"/>
          </a:p>
          <a:p>
            <a:r>
              <a:rPr lang="de-DE" dirty="0" err="1"/>
              <a:t>Hopefully</a:t>
            </a:r>
            <a:r>
              <a:rPr lang="de-DE" dirty="0"/>
              <a:t> </a:t>
            </a:r>
            <a:r>
              <a:rPr lang="de-DE" dirty="0" err="1"/>
              <a:t>you</a:t>
            </a:r>
            <a:r>
              <a:rPr lang="de-DE" dirty="0"/>
              <a:t> </a:t>
            </a:r>
            <a:r>
              <a:rPr lang="de-DE" dirty="0" err="1"/>
              <a:t>have</a:t>
            </a:r>
            <a:r>
              <a:rPr lang="de-DE" dirty="0"/>
              <a:t> an </a:t>
            </a:r>
            <a:r>
              <a:rPr lang="de-DE" dirty="0" err="1"/>
              <a:t>integrated</a:t>
            </a:r>
            <a:r>
              <a:rPr lang="de-DE" dirty="0"/>
              <a:t> API </a:t>
            </a:r>
            <a:r>
              <a:rPr lang="de-DE" dirty="0" err="1"/>
              <a:t>available</a:t>
            </a:r>
            <a:r>
              <a:rPr lang="de-DE" dirty="0"/>
              <a:t> </a:t>
            </a:r>
            <a:r>
              <a:rPr lang="de-DE" dirty="0" err="1"/>
              <a:t>early</a:t>
            </a:r>
            <a:r>
              <a:rPr lang="de-DE" dirty="0"/>
              <a:t> on (so IT </a:t>
            </a:r>
            <a:r>
              <a:rPr lang="de-DE" dirty="0" err="1"/>
              <a:t>can</a:t>
            </a:r>
            <a:r>
              <a:rPr lang="de-DE" dirty="0"/>
              <a:t> </a:t>
            </a:r>
            <a:r>
              <a:rPr lang="de-DE" dirty="0" err="1"/>
              <a:t>start</a:t>
            </a:r>
            <a:r>
              <a:rPr lang="de-DE" dirty="0"/>
              <a:t> </a:t>
            </a:r>
            <a:r>
              <a:rPr lang="de-DE" dirty="0" err="1"/>
              <a:t>to</a:t>
            </a:r>
            <a:r>
              <a:rPr lang="de-DE" dirty="0"/>
              <a:t> </a:t>
            </a:r>
            <a:r>
              <a:rPr lang="de-DE" dirty="0" err="1"/>
              <a:t>integrate</a:t>
            </a:r>
            <a:r>
              <a:rPr lang="de-DE" dirty="0"/>
              <a:t> </a:t>
            </a:r>
            <a:r>
              <a:rPr lang="de-DE" dirty="0" err="1"/>
              <a:t>as</a:t>
            </a:r>
            <a:r>
              <a:rPr lang="de-DE" dirty="0"/>
              <a:t> </a:t>
            </a:r>
            <a:r>
              <a:rPr lang="de-DE" dirty="0" err="1"/>
              <a:t>soon</a:t>
            </a:r>
            <a:r>
              <a:rPr lang="de-DE" dirty="0"/>
              <a:t> </a:t>
            </a:r>
            <a:r>
              <a:rPr lang="de-DE" dirty="0" err="1"/>
              <a:t>as</a:t>
            </a:r>
            <a:r>
              <a:rPr lang="de-DE" dirty="0"/>
              <a:t> </a:t>
            </a:r>
            <a:r>
              <a:rPr lang="de-DE" dirty="0" err="1"/>
              <a:t>possible</a:t>
            </a:r>
            <a:r>
              <a:rPr lang="de-DE" dirty="0"/>
              <a:t>)</a:t>
            </a:r>
          </a:p>
          <a:p>
            <a:r>
              <a:rPr lang="de-DE" dirty="0" err="1"/>
              <a:t>That</a:t>
            </a:r>
            <a:r>
              <a:rPr lang="de-DE" dirty="0"/>
              <a:t> </a:t>
            </a:r>
            <a:r>
              <a:rPr lang="de-DE" dirty="0" err="1"/>
              <a:t>is</a:t>
            </a:r>
            <a:r>
              <a:rPr lang="de-DE" dirty="0"/>
              <a:t> </a:t>
            </a:r>
            <a:r>
              <a:rPr lang="de-DE" dirty="0" err="1"/>
              <a:t>totally</a:t>
            </a:r>
            <a:r>
              <a:rPr lang="de-DE" dirty="0"/>
              <a:t> ok </a:t>
            </a:r>
            <a:r>
              <a:rPr lang="de-DE" dirty="0" err="1"/>
              <a:t>to</a:t>
            </a:r>
            <a:r>
              <a:rPr lang="de-DE" dirty="0"/>
              <a:t> </a:t>
            </a:r>
            <a:r>
              <a:rPr lang="de-DE" dirty="0" err="1"/>
              <a:t>use</a:t>
            </a:r>
            <a:r>
              <a:rPr lang="de-DE" dirty="0"/>
              <a:t> a </a:t>
            </a:r>
            <a:r>
              <a:rPr lang="de-DE" dirty="0" err="1"/>
              <a:t>dummy</a:t>
            </a:r>
            <a:r>
              <a:rPr lang="de-DE" dirty="0"/>
              <a:t> </a:t>
            </a:r>
            <a:r>
              <a:rPr lang="de-DE" dirty="0" err="1"/>
              <a:t>classifier</a:t>
            </a:r>
            <a:r>
              <a:rPr lang="de-DE" dirty="0"/>
              <a:t> at </a:t>
            </a:r>
            <a:r>
              <a:rPr lang="de-DE" dirty="0" err="1"/>
              <a:t>first</a:t>
            </a:r>
            <a:r>
              <a:rPr lang="de-DE" dirty="0"/>
              <a:t> </a:t>
            </a:r>
            <a:r>
              <a:rPr lang="de-DE" dirty="0" err="1"/>
              <a:t>until</a:t>
            </a:r>
            <a:r>
              <a:rPr lang="de-DE" dirty="0"/>
              <a:t> </a:t>
            </a:r>
            <a:r>
              <a:rPr lang="de-DE" dirty="0" err="1"/>
              <a:t>the</a:t>
            </a:r>
            <a:r>
              <a:rPr lang="de-DE" dirty="0"/>
              <a:t> final </a:t>
            </a:r>
            <a:r>
              <a:rPr lang="de-DE" dirty="0" err="1"/>
              <a:t>model</a:t>
            </a:r>
            <a:r>
              <a:rPr lang="de-DE" dirty="0"/>
              <a:t> </a:t>
            </a:r>
            <a:r>
              <a:rPr lang="de-DE" dirty="0" err="1"/>
              <a:t>is</a:t>
            </a:r>
            <a:r>
              <a:rPr lang="de-DE" dirty="0"/>
              <a:t> </a:t>
            </a:r>
            <a:r>
              <a:rPr lang="de-DE" dirty="0" err="1"/>
              <a:t>ready</a:t>
            </a:r>
            <a:r>
              <a:rPr lang="de-DE" dirty="0"/>
              <a:t>. </a:t>
            </a:r>
          </a:p>
          <a:p>
            <a:r>
              <a:rPr lang="de-DE" dirty="0" err="1"/>
              <a:t>It</a:t>
            </a:r>
            <a:r>
              <a:rPr lang="de-DE" dirty="0"/>
              <a:t> </a:t>
            </a:r>
            <a:r>
              <a:rPr lang="de-DE" dirty="0" err="1"/>
              <a:t>is</a:t>
            </a:r>
            <a:r>
              <a:rPr lang="de-DE" dirty="0"/>
              <a:t> </a:t>
            </a:r>
            <a:r>
              <a:rPr lang="de-DE" dirty="0" err="1"/>
              <a:t>well</a:t>
            </a:r>
            <a:r>
              <a:rPr lang="de-DE" dirty="0"/>
              <a:t> </a:t>
            </a:r>
            <a:r>
              <a:rPr lang="de-DE" dirty="0" err="1"/>
              <a:t>worth</a:t>
            </a:r>
            <a:r>
              <a:rPr lang="de-DE" dirty="0"/>
              <a:t> </a:t>
            </a:r>
            <a:r>
              <a:rPr lang="de-DE" dirty="0" err="1"/>
              <a:t>having</a:t>
            </a:r>
            <a:r>
              <a:rPr lang="de-DE" dirty="0"/>
              <a:t> an E2E </a:t>
            </a:r>
            <a:r>
              <a:rPr lang="de-DE" dirty="0" err="1"/>
              <a:t>pipeline</a:t>
            </a:r>
            <a:r>
              <a:rPr lang="de-DE" dirty="0"/>
              <a:t> in </a:t>
            </a:r>
            <a:r>
              <a:rPr lang="de-DE" dirty="0" err="1"/>
              <a:t>place</a:t>
            </a:r>
            <a:r>
              <a:rPr lang="de-DE" dirty="0"/>
              <a:t> </a:t>
            </a:r>
            <a:r>
              <a:rPr lang="de-DE" dirty="0" err="1"/>
              <a:t>where</a:t>
            </a:r>
            <a:r>
              <a:rPr lang="de-DE" dirty="0"/>
              <a:t> </a:t>
            </a:r>
            <a:r>
              <a:rPr lang="de-DE" dirty="0" err="1"/>
              <a:t>other</a:t>
            </a:r>
            <a:r>
              <a:rPr lang="de-DE" dirty="0"/>
              <a:t> </a:t>
            </a:r>
            <a:r>
              <a:rPr lang="de-DE" dirty="0" err="1"/>
              <a:t>stakeholders</a:t>
            </a:r>
            <a:r>
              <a:rPr lang="de-DE" dirty="0"/>
              <a:t> </a:t>
            </a:r>
            <a:r>
              <a:rPr lang="de-DE" dirty="0" err="1"/>
              <a:t>can</a:t>
            </a:r>
            <a:r>
              <a:rPr lang="de-DE" dirty="0"/>
              <a:t> </a:t>
            </a:r>
            <a:r>
              <a:rPr lang="de-DE" dirty="0" err="1"/>
              <a:t>easily</a:t>
            </a:r>
            <a:r>
              <a:rPr lang="de-DE" dirty="0"/>
              <a:t> </a:t>
            </a:r>
            <a:r>
              <a:rPr lang="de-DE" dirty="0" err="1"/>
              <a:t>use</a:t>
            </a:r>
            <a:r>
              <a:rPr lang="de-DE" dirty="0"/>
              <a:t> </a:t>
            </a:r>
            <a:r>
              <a:rPr lang="de-DE" dirty="0" err="1"/>
              <a:t>the</a:t>
            </a:r>
            <a:r>
              <a:rPr lang="de-DE" dirty="0"/>
              <a:t> </a:t>
            </a:r>
            <a:r>
              <a:rPr lang="de-DE" dirty="0" err="1"/>
              <a:t>results</a:t>
            </a:r>
            <a:r>
              <a:rPr lang="de-DE" dirty="0"/>
              <a:t> </a:t>
            </a:r>
            <a:r>
              <a:rPr lang="de-DE" dirty="0" err="1"/>
              <a:t>than</a:t>
            </a:r>
            <a:r>
              <a:rPr lang="de-DE" dirty="0"/>
              <a:t> </a:t>
            </a:r>
            <a:r>
              <a:rPr lang="de-DE" dirty="0" err="1"/>
              <a:t>having</a:t>
            </a:r>
            <a:r>
              <a:rPr lang="de-DE" dirty="0"/>
              <a:t> an </a:t>
            </a:r>
            <a:r>
              <a:rPr lang="de-DE" dirty="0" err="1"/>
              <a:t>excellent</a:t>
            </a:r>
            <a:r>
              <a:rPr lang="de-DE" dirty="0"/>
              <a:t> </a:t>
            </a:r>
            <a:r>
              <a:rPr lang="de-DE" dirty="0" err="1"/>
              <a:t>model</a:t>
            </a:r>
            <a:r>
              <a:rPr lang="de-DE" dirty="0"/>
              <a:t> (</a:t>
            </a:r>
            <a:r>
              <a:rPr lang="de-DE" dirty="0" err="1"/>
              <a:t>and</a:t>
            </a:r>
            <a:r>
              <a:rPr lang="de-DE" dirty="0"/>
              <a:t> </a:t>
            </a:r>
            <a:r>
              <a:rPr lang="de-DE" dirty="0" err="1"/>
              <a:t>noone</a:t>
            </a:r>
            <a:r>
              <a:rPr lang="de-DE" dirty="0"/>
              <a:t> </a:t>
            </a:r>
            <a:r>
              <a:rPr lang="de-DE" dirty="0" err="1"/>
              <a:t>consumes</a:t>
            </a:r>
            <a:r>
              <a:rPr lang="de-DE" dirty="0"/>
              <a:t> </a:t>
            </a:r>
            <a:r>
              <a:rPr lang="de-DE" dirty="0" err="1"/>
              <a:t>it</a:t>
            </a:r>
            <a:r>
              <a:rPr lang="de-DE"/>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168</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170</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172</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174</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15</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178</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180</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186</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16</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190</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17</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Databreach</a:t>
            </a:r>
            <a:r>
              <a:rPr lang="de-DE" dirty="0"/>
              <a:t> </a:t>
            </a:r>
            <a:r>
              <a:rPr lang="de-DE" dirty="0" err="1"/>
              <a:t>camebridge</a:t>
            </a:r>
            <a:r>
              <a:rPr lang="de-DE" dirty="0"/>
              <a:t> </a:t>
            </a:r>
            <a:r>
              <a:rPr lang="de-DE" dirty="0" err="1"/>
              <a:t>analytica</a:t>
            </a:r>
            <a:r>
              <a:rPr lang="de-DE" dirty="0"/>
              <a:t>?</a:t>
            </a:r>
          </a:p>
          <a:p>
            <a:endParaRPr lang="de-DE" dirty="0"/>
          </a:p>
          <a:p>
            <a:r>
              <a:rPr lang="de-DE" dirty="0"/>
              <a:t>Breites Feld,</a:t>
            </a:r>
          </a:p>
          <a:p>
            <a:endParaRPr lang="de-DE" dirty="0"/>
          </a:p>
          <a:p>
            <a:r>
              <a:rPr lang="de-DE" dirty="0"/>
              <a:t>Legal wichtig</a:t>
            </a:r>
          </a:p>
        </p:txBody>
      </p:sp>
      <p:sp>
        <p:nvSpPr>
          <p:cNvPr id="4" name="Foliennummernplatzhalter 3"/>
          <p:cNvSpPr>
            <a:spLocks noGrp="1"/>
          </p:cNvSpPr>
          <p:nvPr>
            <p:ph type="sldNum" sz="quarter" idx="5"/>
          </p:nvPr>
        </p:nvSpPr>
        <p:spPr/>
        <p:txBody>
          <a:bodyPr/>
          <a:lstStyle/>
          <a:p>
            <a:fld id="{F57DA859-0C78-6D4A-A7D7-D60302DB27AD}" type="slidenum">
              <a:rPr lang="de-DE" smtClean="0"/>
              <a:t>21</a:t>
            </a:fld>
            <a:endParaRPr lang="de-DE"/>
          </a:p>
        </p:txBody>
      </p:sp>
    </p:spTree>
    <p:extLst>
      <p:ext uri="{BB962C8B-B14F-4D97-AF65-F5344CB8AC3E}">
        <p14:creationId xmlns:p14="http://schemas.microsoft.com/office/powerpoint/2010/main" val="264782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22</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Zwischen den Stühlen</a:t>
            </a:r>
          </a:p>
          <a:p>
            <a:r>
              <a:rPr lang="de-DE" dirty="0"/>
              <a:t>Eierlegende Wollmilchsau</a:t>
            </a:r>
          </a:p>
          <a:p>
            <a:endParaRPr lang="de-DE" dirty="0"/>
          </a:p>
          <a:p>
            <a:r>
              <a:rPr lang="de-DE" dirty="0" err="1"/>
              <a:t>Unicorn</a:t>
            </a:r>
            <a:r>
              <a:rPr lang="de-DE" dirty="0"/>
              <a:t>?</a:t>
            </a:r>
          </a:p>
          <a:p>
            <a:r>
              <a:rPr lang="de-DE" dirty="0"/>
              <a:t>Team Player zur Umsetzung zwingend notwendig</a:t>
            </a:r>
          </a:p>
        </p:txBody>
      </p:sp>
      <p:sp>
        <p:nvSpPr>
          <p:cNvPr id="4" name="Foliennummernplatzhalter 3"/>
          <p:cNvSpPr>
            <a:spLocks noGrp="1"/>
          </p:cNvSpPr>
          <p:nvPr>
            <p:ph type="sldNum" sz="quarter" idx="5"/>
          </p:nvPr>
        </p:nvSpPr>
        <p:spPr/>
        <p:txBody>
          <a:bodyPr/>
          <a:lstStyle/>
          <a:p>
            <a:fld id="{F57DA859-0C78-6D4A-A7D7-D60302DB27AD}" type="slidenum">
              <a:rPr lang="de-DE" smtClean="0"/>
              <a:t>23</a:t>
            </a:fld>
            <a:endParaRPr lang="de-DE"/>
          </a:p>
        </p:txBody>
      </p:sp>
    </p:spTree>
    <p:extLst>
      <p:ext uri="{BB962C8B-B14F-4D97-AF65-F5344CB8AC3E}">
        <p14:creationId xmlns:p14="http://schemas.microsoft.com/office/powerpoint/2010/main" val="1531762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a:p>
            <a:endParaRPr lang="de-DE" dirty="0"/>
          </a:p>
          <a:p>
            <a:r>
              <a:rPr lang="de-DE" dirty="0" err="1"/>
              <a:t>Machine</a:t>
            </a:r>
            <a:r>
              <a:rPr lang="de-DE" dirty="0"/>
              <a:t> </a:t>
            </a:r>
            <a:r>
              <a:rPr lang="de-DE" dirty="0" err="1"/>
              <a:t>learning</a:t>
            </a:r>
            <a:r>
              <a:rPr lang="de-DE" dirty="0"/>
              <a:t> </a:t>
            </a:r>
            <a:r>
              <a:rPr lang="de-DE" dirty="0" err="1"/>
              <a:t>engineers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30</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33</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34</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35</a:t>
            </a:fld>
            <a:endParaRPr lang="de-DE"/>
          </a:p>
        </p:txBody>
      </p:sp>
    </p:spTree>
    <p:extLst>
      <p:ext uri="{BB962C8B-B14F-4D97-AF65-F5344CB8AC3E}">
        <p14:creationId xmlns:p14="http://schemas.microsoft.com/office/powerpoint/2010/main" val="2300224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37</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a:p>
            <a:endParaRPr lang="de-DE" dirty="0"/>
          </a:p>
          <a:p>
            <a:r>
              <a:rPr lang="de-DE" dirty="0"/>
              <a:t>Bescheid sagen wenn zu flott / etwas im Detail erklärt werden muss</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Statt Stichproben auf dem Silbertablett</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Werden fast alle Daten gesammelt (bspw. Supermärkte).</a:t>
            </a:r>
          </a:p>
          <a:p>
            <a:endParaRPr lang="de-AT" noProof="0" dirty="0"/>
          </a:p>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41</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42</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context</a:t>
            </a:r>
            <a:r>
              <a:rPr lang="de-DE" dirty="0"/>
              <a:t> </a:t>
            </a:r>
            <a:r>
              <a:rPr lang="de-DE" dirty="0" err="1"/>
              <a:t>dependent</a:t>
            </a:r>
            <a:endParaRPr lang="de-DE" dirty="0"/>
          </a:p>
          <a:p>
            <a:endParaRPr lang="de-DE" dirty="0"/>
          </a:p>
          <a:p>
            <a:r>
              <a:rPr lang="de-DE" dirty="0" err="1"/>
              <a:t>sometimes</a:t>
            </a:r>
            <a:r>
              <a:rPr lang="de-DE" dirty="0"/>
              <a:t> not all so </a:t>
            </a:r>
            <a:r>
              <a:rPr lang="de-DE" dirty="0" err="1"/>
              <a:t>natural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46</a:t>
            </a:fld>
            <a:endParaRPr lang="de-DE"/>
          </a:p>
        </p:txBody>
      </p:sp>
    </p:spTree>
    <p:extLst>
      <p:ext uri="{BB962C8B-B14F-4D97-AF65-F5344CB8AC3E}">
        <p14:creationId xmlns:p14="http://schemas.microsoft.com/office/powerpoint/2010/main" val="252628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47</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Event log</a:t>
            </a:r>
          </a:p>
        </p:txBody>
      </p:sp>
      <p:sp>
        <p:nvSpPr>
          <p:cNvPr id="4" name="Foliennummernplatzhalter 3"/>
          <p:cNvSpPr>
            <a:spLocks noGrp="1"/>
          </p:cNvSpPr>
          <p:nvPr>
            <p:ph type="sldNum" sz="quarter" idx="5"/>
          </p:nvPr>
        </p:nvSpPr>
        <p:spPr/>
        <p:txBody>
          <a:bodyPr/>
          <a:lstStyle/>
          <a:p>
            <a:fld id="{F57DA859-0C78-6D4A-A7D7-D60302DB27AD}" type="slidenum">
              <a:rPr lang="de-DE" smtClean="0"/>
              <a:t>48</a:t>
            </a:fld>
            <a:endParaRPr lang="de-DE"/>
          </a:p>
        </p:txBody>
      </p:sp>
    </p:spTree>
    <p:extLst>
      <p:ext uri="{BB962C8B-B14F-4D97-AF65-F5344CB8AC3E}">
        <p14:creationId xmlns:p14="http://schemas.microsoft.com/office/powerpoint/2010/main" val="3804131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49</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50</a:t>
            </a:fld>
            <a:endParaRPr lang="de-DE"/>
          </a:p>
        </p:txBody>
      </p:sp>
    </p:spTree>
    <p:extLst>
      <p:ext uri="{BB962C8B-B14F-4D97-AF65-F5344CB8AC3E}">
        <p14:creationId xmlns:p14="http://schemas.microsoft.com/office/powerpoint/2010/main" val="1987457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51</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Wer hat das schon installiert?</a:t>
            </a:r>
          </a:p>
        </p:txBody>
      </p:sp>
      <p:sp>
        <p:nvSpPr>
          <p:cNvPr id="4" name="Foliennummernplatzhalter 3"/>
          <p:cNvSpPr>
            <a:spLocks noGrp="1"/>
          </p:cNvSpPr>
          <p:nvPr>
            <p:ph type="sldNum" sz="quarter" idx="5"/>
          </p:nvPr>
        </p:nvSpPr>
        <p:spPr/>
        <p:txBody>
          <a:bodyPr/>
          <a:lstStyle/>
          <a:p>
            <a:fld id="{F57DA859-0C78-6D4A-A7D7-D60302DB27AD}" type="slidenum">
              <a:rPr lang="de-DE" smtClean="0"/>
              <a:t>5</a:t>
            </a:fld>
            <a:endParaRPr lang="de-DE"/>
          </a:p>
        </p:txBody>
      </p:sp>
    </p:spTree>
    <p:extLst>
      <p:ext uri="{BB962C8B-B14F-4D97-AF65-F5344CB8AC3E}">
        <p14:creationId xmlns:p14="http://schemas.microsoft.com/office/powerpoint/2010/main" val="2095078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52</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55</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56</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57</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60</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63</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Sampling </a:t>
            </a:r>
            <a:r>
              <a:rPr lang="de-DE" dirty="0" err="1"/>
              <a:t>bias</a:t>
            </a:r>
            <a:r>
              <a:rPr lang="de-DE" dirty="0"/>
              <a:t>.</a:t>
            </a:r>
          </a:p>
          <a:p>
            <a:r>
              <a:rPr lang="de-DE" dirty="0" err="1"/>
              <a:t>Wrong</a:t>
            </a:r>
            <a:r>
              <a:rPr lang="de-DE" dirty="0"/>
              <a:t> </a:t>
            </a:r>
            <a:r>
              <a:rPr lang="de-DE" dirty="0" err="1"/>
              <a:t>data</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64</a:t>
            </a:fld>
            <a:endParaRPr lang="de-DE"/>
          </a:p>
        </p:txBody>
      </p:sp>
    </p:spTree>
    <p:extLst>
      <p:ext uri="{BB962C8B-B14F-4D97-AF65-F5344CB8AC3E}">
        <p14:creationId xmlns:p14="http://schemas.microsoft.com/office/powerpoint/2010/main" val="4061608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65</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66</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69</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Vieles</a:t>
            </a:r>
          </a:p>
          <a:p>
            <a:r>
              <a:rPr lang="de-DE" dirty="0"/>
              <a:t>Ein paar gute Bücher. Überblick (2x </a:t>
            </a:r>
            <a:r>
              <a:rPr lang="de-DE" dirty="0" err="1"/>
              <a:t>cloud</a:t>
            </a:r>
            <a:r>
              <a:rPr lang="de-DE" dirty="0"/>
              <a:t> </a:t>
            </a:r>
            <a:r>
              <a:rPr lang="de-DE" dirty="0" err="1"/>
              <a:t>data</a:t>
            </a:r>
            <a:r>
              <a:rPr lang="de-DE" dirty="0"/>
              <a:t> </a:t>
            </a:r>
            <a:r>
              <a:rPr lang="de-DE" dirty="0" err="1"/>
              <a:t>management</a:t>
            </a:r>
            <a:r>
              <a:rPr lang="de-DE" dirty="0"/>
              <a:t>, </a:t>
            </a:r>
            <a:r>
              <a:rPr lang="de-DE" dirty="0" err="1"/>
              <a:t>handbuch</a:t>
            </a:r>
            <a:r>
              <a:rPr lang="de-DE" dirty="0"/>
              <a:t> </a:t>
            </a:r>
            <a:r>
              <a:rPr lang="de-DE" dirty="0" err="1"/>
              <a:t>data</a:t>
            </a:r>
            <a:r>
              <a:rPr lang="de-DE" dirty="0"/>
              <a:t> </a:t>
            </a:r>
            <a:r>
              <a:rPr lang="de-DE" dirty="0" err="1"/>
              <a:t>science</a:t>
            </a:r>
            <a:r>
              <a:rPr lang="de-DE" dirty="0"/>
              <a:t>)</a:t>
            </a:r>
          </a:p>
          <a:p>
            <a:endParaRPr lang="de-DE" dirty="0"/>
          </a:p>
          <a:p>
            <a:r>
              <a:rPr lang="de-DE" dirty="0"/>
              <a:t>Gute Ratschläge</a:t>
            </a:r>
          </a:p>
          <a:p>
            <a:r>
              <a:rPr lang="de-DE" dirty="0"/>
              <a:t>Referenzen</a:t>
            </a:r>
          </a:p>
          <a:p>
            <a:endParaRPr lang="de-DE" dirty="0"/>
          </a:p>
          <a:p>
            <a:r>
              <a:rPr lang="de-DE" dirty="0"/>
              <a:t>Mathematik Auffrischung</a:t>
            </a:r>
          </a:p>
          <a:p>
            <a:r>
              <a:rPr lang="de-DE" dirty="0"/>
              <a:t>MOOCS</a:t>
            </a:r>
          </a:p>
          <a:p>
            <a:endParaRPr lang="de-DE" dirty="0"/>
          </a:p>
          <a:p>
            <a:r>
              <a:rPr lang="de-DE" dirty="0" err="1"/>
              <a:t>take</a:t>
            </a:r>
            <a:r>
              <a:rPr lang="de-DE" dirty="0"/>
              <a:t> </a:t>
            </a:r>
            <a:r>
              <a:rPr lang="de-DE" dirty="0" err="1"/>
              <a:t>your</a:t>
            </a:r>
            <a:r>
              <a:rPr lang="de-DE" dirty="0"/>
              <a:t> time - </a:t>
            </a:r>
            <a:r>
              <a:rPr lang="de-DE" dirty="0" err="1"/>
              <a:t>really</a:t>
            </a:r>
            <a:r>
              <a:rPr lang="de-DE" dirty="0"/>
              <a:t> </a:t>
            </a:r>
            <a:r>
              <a:rPr lang="de-DE" dirty="0" err="1"/>
              <a:t>recommended</a:t>
            </a:r>
            <a:r>
              <a:rPr lang="de-DE" dirty="0"/>
              <a:t> </a:t>
            </a:r>
            <a:r>
              <a:rPr lang="de-DE" dirty="0" err="1"/>
              <a:t>to</a:t>
            </a:r>
            <a:r>
              <a:rPr lang="de-DE" dirty="0"/>
              <a:t> </a:t>
            </a:r>
            <a:r>
              <a:rPr lang="de-DE" dirty="0" err="1"/>
              <a:t>read</a:t>
            </a:r>
            <a:r>
              <a:rPr lang="de-DE" dirty="0"/>
              <a:t> </a:t>
            </a:r>
            <a:r>
              <a:rPr lang="de-DE" dirty="0" err="1"/>
              <a:t>them</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6</a:t>
            </a:fld>
            <a:endParaRPr lang="de-DE"/>
          </a:p>
        </p:txBody>
      </p:sp>
    </p:spTree>
    <p:extLst>
      <p:ext uri="{BB962C8B-B14F-4D97-AF65-F5344CB8AC3E}">
        <p14:creationId xmlns:p14="http://schemas.microsoft.com/office/powerpoint/2010/main" val="1080670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Modeling </a:t>
            </a:r>
            <a:r>
              <a:rPr lang="de-DE" dirty="0" err="1"/>
              <a:t>is</a:t>
            </a:r>
            <a:r>
              <a:rPr lang="de-DE" dirty="0"/>
              <a:t> </a:t>
            </a:r>
            <a:r>
              <a:rPr lang="de-DE" dirty="0" err="1"/>
              <a:t>only</a:t>
            </a:r>
            <a:r>
              <a:rPr lang="de-DE" dirty="0"/>
              <a:t> a </a:t>
            </a:r>
            <a:r>
              <a:rPr lang="de-DE" dirty="0" err="1"/>
              <a:t>minmalistic</a:t>
            </a:r>
            <a:r>
              <a:rPr lang="de-DE" dirty="0"/>
              <a:t> </a:t>
            </a:r>
            <a:r>
              <a:rPr lang="de-DE" dirty="0" err="1"/>
              <a:t>small</a:t>
            </a:r>
            <a:r>
              <a:rPr lang="de-DE" dirty="0"/>
              <a:t> </a:t>
            </a:r>
            <a:r>
              <a:rPr lang="de-DE" dirty="0" err="1"/>
              <a:t>pater</a:t>
            </a:r>
            <a:r>
              <a:rPr lang="de-DE" dirty="0"/>
              <a:t> </a:t>
            </a:r>
            <a:r>
              <a:rPr lang="de-DE" dirty="0" err="1"/>
              <a:t>of</a:t>
            </a:r>
            <a:r>
              <a:rPr lang="de-DE" dirty="0"/>
              <a:t> </a:t>
            </a:r>
            <a:r>
              <a:rPr lang="de-DE" dirty="0" err="1"/>
              <a:t>the</a:t>
            </a:r>
            <a:r>
              <a:rPr lang="de-DE" dirty="0"/>
              <a:t> </a:t>
            </a:r>
            <a:r>
              <a:rPr lang="de-DE" dirty="0" err="1"/>
              <a:t>whole</a:t>
            </a:r>
            <a:r>
              <a:rPr lang="de-DE" dirty="0"/>
              <a:t> </a:t>
            </a:r>
            <a:r>
              <a:rPr lang="de-DE" dirty="0" err="1"/>
              <a:t>picture</a:t>
            </a:r>
            <a:endParaRPr lang="de-DE" dirty="0"/>
          </a:p>
          <a:p>
            <a:r>
              <a:rPr lang="de-DE" dirty="0" err="1"/>
              <a:t>We</a:t>
            </a:r>
            <a:r>
              <a:rPr lang="de-DE" dirty="0"/>
              <a:t> will </a:t>
            </a:r>
            <a:r>
              <a:rPr lang="de-DE" dirty="0" err="1"/>
              <a:t>return</a:t>
            </a:r>
            <a:r>
              <a:rPr lang="de-DE" dirty="0"/>
              <a:t> </a:t>
            </a:r>
            <a:r>
              <a:rPr lang="de-DE" dirty="0" err="1"/>
              <a:t>to</a:t>
            </a:r>
            <a:r>
              <a:rPr lang="de-DE" dirty="0"/>
              <a:t> </a:t>
            </a:r>
            <a:r>
              <a:rPr lang="de-DE" dirty="0" err="1"/>
              <a:t>this</a:t>
            </a:r>
            <a:r>
              <a:rPr lang="de-DE" dirty="0"/>
              <a:t> </a:t>
            </a:r>
            <a:r>
              <a:rPr lang="de-DE" dirty="0" err="1"/>
              <a:t>later</a:t>
            </a:r>
            <a:r>
              <a:rPr lang="de-DE" dirty="0"/>
              <a:t> on</a:t>
            </a:r>
          </a:p>
        </p:txBody>
      </p:sp>
      <p:sp>
        <p:nvSpPr>
          <p:cNvPr id="4" name="Foliennummernplatzhalter 3"/>
          <p:cNvSpPr>
            <a:spLocks noGrp="1"/>
          </p:cNvSpPr>
          <p:nvPr>
            <p:ph type="sldNum" sz="quarter" idx="5"/>
          </p:nvPr>
        </p:nvSpPr>
        <p:spPr/>
        <p:txBody>
          <a:bodyPr/>
          <a:lstStyle/>
          <a:p>
            <a:fld id="{F57DA859-0C78-6D4A-A7D7-D60302DB27AD}" type="slidenum">
              <a:rPr lang="de-DE" smtClean="0"/>
              <a:t>70</a:t>
            </a:fld>
            <a:endParaRPr lang="de-DE"/>
          </a:p>
        </p:txBody>
      </p:sp>
    </p:spTree>
    <p:extLst>
      <p:ext uri="{BB962C8B-B14F-4D97-AF65-F5344CB8AC3E}">
        <p14:creationId xmlns:p14="http://schemas.microsoft.com/office/powerpoint/2010/main" val="3561582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72</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Netflix </a:t>
            </a:r>
            <a:r>
              <a:rPr lang="en-US" dirty="0" err="1"/>
              <a:t>Preis</a:t>
            </a:r>
            <a:r>
              <a:rPr lang="en-US" dirty="0"/>
              <a:t>,</a:t>
            </a:r>
          </a:p>
          <a:p>
            <a:r>
              <a:rPr lang="en-US" dirty="0"/>
              <a:t>Models only </a:t>
            </a:r>
            <a:r>
              <a:rPr lang="en-US" dirty="0" err="1"/>
              <a:t>scientifc</a:t>
            </a:r>
            <a:r>
              <a:rPr lang="en-US" dirty="0"/>
              <a:t>, not useful in reality</a:t>
            </a:r>
          </a:p>
          <a:p>
            <a:endParaRPr lang="en-US" dirty="0"/>
          </a:p>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p>
          <a:p>
            <a:endParaRPr lang="en-US"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74</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ebenso wichtig wenn nicht mehr: Daten.</a:t>
            </a:r>
          </a:p>
          <a:p>
            <a:endParaRPr lang="de-DE" dirty="0"/>
          </a:p>
          <a:p>
            <a:r>
              <a:rPr lang="de-DE" dirty="0"/>
              <a:t>More </a:t>
            </a:r>
            <a:r>
              <a:rPr lang="de-DE" dirty="0" err="1"/>
              <a:t>data</a:t>
            </a:r>
            <a:r>
              <a:rPr lang="de-DE" dirty="0"/>
              <a:t> </a:t>
            </a:r>
            <a:r>
              <a:rPr lang="de-DE" dirty="0" err="1"/>
              <a:t>beats</a:t>
            </a:r>
            <a:r>
              <a:rPr lang="de-DE" dirty="0"/>
              <a:t> </a:t>
            </a:r>
            <a:r>
              <a:rPr lang="de-DE" dirty="0" err="1"/>
              <a:t>better</a:t>
            </a:r>
            <a:r>
              <a:rPr lang="de-DE" dirty="0"/>
              <a:t> </a:t>
            </a:r>
            <a:r>
              <a:rPr lang="de-DE" dirty="0" err="1"/>
              <a:t>algorithms</a:t>
            </a:r>
            <a:endParaRPr lang="de-DE" dirty="0"/>
          </a:p>
          <a:p>
            <a:endParaRPr lang="de-DE" dirty="0"/>
          </a:p>
          <a:p>
            <a:r>
              <a:rPr lang="de-DE" dirty="0" err="1"/>
              <a:t>underfitting</a:t>
            </a:r>
            <a:r>
              <a:rPr lang="de-DE" dirty="0"/>
              <a:t> / </a:t>
            </a:r>
            <a:r>
              <a:rPr lang="de-DE" dirty="0" err="1"/>
              <a:t>overfitting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75</a:t>
            </a:fld>
            <a:endParaRPr lang="de-DE"/>
          </a:p>
        </p:txBody>
      </p:sp>
    </p:spTree>
    <p:extLst>
      <p:ext uri="{BB962C8B-B14F-4D97-AF65-F5344CB8AC3E}">
        <p14:creationId xmlns:p14="http://schemas.microsoft.com/office/powerpoint/2010/main" val="3849823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76</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80</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81</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82</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84</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86</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will </a:t>
            </a:r>
            <a:r>
              <a:rPr lang="de-DE" dirty="0" err="1"/>
              <a:t>mostly</a:t>
            </a:r>
            <a:r>
              <a:rPr lang="de-DE" dirty="0"/>
              <a:t> </a:t>
            </a:r>
            <a:r>
              <a:rPr lang="de-DE" dirty="0" err="1"/>
              <a:t>look</a:t>
            </a:r>
            <a:r>
              <a:rPr lang="de-DE" dirty="0"/>
              <a:t> at </a:t>
            </a:r>
            <a:r>
              <a:rPr lang="de-DE" dirty="0" err="1"/>
              <a:t>the</a:t>
            </a:r>
            <a:r>
              <a:rPr lang="de-DE" dirty="0"/>
              <a:t> easy </a:t>
            </a:r>
            <a:r>
              <a:rPr lang="de-DE" dirty="0" err="1"/>
              <a:t>part</a:t>
            </a:r>
            <a:r>
              <a:rPr lang="de-DE" dirty="0"/>
              <a:t> (=</a:t>
            </a:r>
            <a:r>
              <a:rPr lang="de-DE" dirty="0" err="1"/>
              <a:t>technology</a:t>
            </a:r>
            <a:r>
              <a:rPr lang="de-DE" dirty="0"/>
              <a:t>) but in </a:t>
            </a:r>
            <a:r>
              <a:rPr lang="de-DE" dirty="0" err="1"/>
              <a:t>reality</a:t>
            </a:r>
            <a:r>
              <a:rPr lang="de-DE" dirty="0"/>
              <a:t> </a:t>
            </a:r>
            <a:r>
              <a:rPr lang="de-DE" dirty="0" err="1"/>
              <a:t>there</a:t>
            </a:r>
            <a:r>
              <a:rPr lang="de-DE" dirty="0"/>
              <a:t> </a:t>
            </a:r>
            <a:r>
              <a:rPr lang="de-DE" dirty="0" err="1"/>
              <a:t>is</a:t>
            </a:r>
            <a:r>
              <a:rPr lang="de-DE" dirty="0"/>
              <a:t> so </a:t>
            </a:r>
            <a:r>
              <a:rPr lang="de-DE" dirty="0" err="1"/>
              <a:t>much</a:t>
            </a:r>
            <a:r>
              <a:rPr lang="de-DE" dirty="0"/>
              <a:t> </a:t>
            </a:r>
            <a:r>
              <a:rPr lang="de-DE" dirty="0" err="1"/>
              <a:t>more</a:t>
            </a:r>
            <a:r>
              <a:rPr lang="de-DE" dirty="0"/>
              <a:t> </a:t>
            </a:r>
            <a:r>
              <a:rPr lang="de-DE" dirty="0" err="1"/>
              <a:t>to</a:t>
            </a:r>
            <a:r>
              <a:rPr lang="de-DE" dirty="0"/>
              <a:t> </a:t>
            </a:r>
            <a:r>
              <a:rPr lang="de-DE" dirty="0" err="1"/>
              <a:t>working</a:t>
            </a:r>
            <a:r>
              <a:rPr lang="de-DE" dirty="0"/>
              <a:t> in </a:t>
            </a:r>
            <a:r>
              <a:rPr lang="de-DE" dirty="0" err="1"/>
              <a:t>innovation</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7</a:t>
            </a:fld>
            <a:endParaRPr lang="de-DE"/>
          </a:p>
        </p:txBody>
      </p:sp>
    </p:spTree>
    <p:extLst>
      <p:ext uri="{BB962C8B-B14F-4D97-AF65-F5344CB8AC3E}">
        <p14:creationId xmlns:p14="http://schemas.microsoft.com/office/powerpoint/2010/main" val="8602157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87</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91</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93</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96</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101</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103</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1. </a:t>
            </a:r>
            <a:r>
              <a:rPr lang="de-DE" dirty="0" err="1"/>
              <a:t>install</a:t>
            </a:r>
            <a:r>
              <a:rPr lang="de-DE" dirty="0"/>
              <a:t> </a:t>
            </a:r>
            <a:r>
              <a:rPr lang="de-DE" dirty="0" err="1"/>
              <a:t>docker</a:t>
            </a:r>
            <a:r>
              <a:rPr lang="de-DE" dirty="0"/>
              <a:t> </a:t>
            </a:r>
            <a:r>
              <a:rPr lang="de-DE" dirty="0" err="1"/>
              <a:t>desktop</a:t>
            </a:r>
            <a:r>
              <a:rPr lang="de-DE" dirty="0"/>
              <a:t> https://</a:t>
            </a:r>
            <a:r>
              <a:rPr lang="de-DE" dirty="0" err="1"/>
              <a:t>www.docker.com</a:t>
            </a:r>
            <a:r>
              <a:rPr lang="de-DE" dirty="0"/>
              <a:t>/</a:t>
            </a:r>
            <a:r>
              <a:rPr lang="de-DE" dirty="0" err="1"/>
              <a:t>products</a:t>
            </a:r>
            <a:r>
              <a:rPr lang="de-DE" dirty="0"/>
              <a:t>/</a:t>
            </a:r>
            <a:r>
              <a:rPr lang="de-DE" dirty="0" err="1"/>
              <a:t>docker</a:t>
            </a:r>
            <a:r>
              <a:rPr lang="de-DE" dirty="0"/>
              <a:t>-desktop</a:t>
            </a:r>
          </a:p>
          <a:p>
            <a:pPr marL="0" lvl="0" indent="0" algn="l" rtl="0">
              <a:spcBef>
                <a:spcPts val="0"/>
              </a:spcBef>
              <a:spcAft>
                <a:spcPts val="0"/>
              </a:spcAft>
              <a:buNone/>
            </a:pPr>
            <a:r>
              <a:rPr lang="de-DE" dirty="0"/>
              <a:t>2. </a:t>
            </a:r>
            <a:r>
              <a:rPr lang="de-DE" dirty="0" err="1"/>
              <a:t>install</a:t>
            </a:r>
            <a:r>
              <a:rPr lang="de-DE" dirty="0"/>
              <a:t> </a:t>
            </a:r>
            <a:r>
              <a:rPr lang="de-DE" dirty="0" err="1"/>
              <a:t>git</a:t>
            </a:r>
            <a:endParaRPr lang="de-DE" dirty="0"/>
          </a:p>
          <a:p>
            <a:pPr marL="0" lvl="0" indent="0" algn="l" rtl="0">
              <a:spcBef>
                <a:spcPts val="0"/>
              </a:spcBef>
              <a:spcAft>
                <a:spcPts val="0"/>
              </a:spcAft>
              <a:buNone/>
            </a:pPr>
            <a:r>
              <a:rPr lang="de-DE" dirty="0"/>
              <a:t>	- https://</a:t>
            </a:r>
            <a:r>
              <a:rPr lang="de-DE" dirty="0" err="1"/>
              <a:t>git-scm.com</a:t>
            </a:r>
            <a:r>
              <a:rPr lang="de-DE" dirty="0"/>
              <a:t>/</a:t>
            </a:r>
          </a:p>
          <a:p>
            <a:pPr marL="0" lvl="0" indent="0" algn="l" rtl="0">
              <a:spcBef>
                <a:spcPts val="0"/>
              </a:spcBef>
              <a:spcAft>
                <a:spcPts val="0"/>
              </a:spcAft>
              <a:buNone/>
            </a:pPr>
            <a:r>
              <a:rPr lang="de-DE" dirty="0"/>
              <a:t>	- on </a:t>
            </a:r>
            <a:r>
              <a:rPr lang="de-DE" dirty="0" err="1"/>
              <a:t>OsX</a:t>
            </a:r>
            <a:r>
              <a:rPr lang="de-DE" dirty="0"/>
              <a:t> </a:t>
            </a:r>
            <a:r>
              <a:rPr lang="de-DE" dirty="0" err="1"/>
              <a:t>using</a:t>
            </a:r>
            <a:r>
              <a:rPr lang="de-DE" dirty="0"/>
              <a:t> </a:t>
            </a:r>
            <a:r>
              <a:rPr lang="de-DE" dirty="0" err="1"/>
              <a:t>homebrew</a:t>
            </a:r>
            <a:r>
              <a:rPr lang="de-DE" dirty="0"/>
              <a:t>: `</a:t>
            </a:r>
            <a:r>
              <a:rPr lang="de-DE" dirty="0" err="1"/>
              <a:t>brew</a:t>
            </a:r>
            <a:r>
              <a:rPr lang="de-DE" dirty="0"/>
              <a:t> </a:t>
            </a:r>
            <a:r>
              <a:rPr lang="de-DE" dirty="0" err="1"/>
              <a:t>install</a:t>
            </a:r>
            <a:r>
              <a:rPr lang="de-DE" dirty="0"/>
              <a:t> </a:t>
            </a:r>
            <a:r>
              <a:rPr lang="de-DE" dirty="0" err="1"/>
              <a:t>git</a:t>
            </a:r>
            <a:r>
              <a:rPr lang="de-DE" dirty="0"/>
              <a:t>`</a:t>
            </a:r>
          </a:p>
          <a:p>
            <a:pPr marL="0" lvl="0" indent="0" algn="l" rtl="0">
              <a:spcBef>
                <a:spcPts val="0"/>
              </a:spcBef>
              <a:spcAft>
                <a:spcPts val="0"/>
              </a:spcAft>
              <a:buNone/>
            </a:pPr>
            <a:r>
              <a:rPr lang="de-DE" dirty="0"/>
              <a:t>2. </a:t>
            </a:r>
            <a:r>
              <a:rPr lang="de-DE" dirty="0" err="1"/>
              <a:t>clone</a:t>
            </a:r>
            <a:r>
              <a:rPr lang="de-DE" dirty="0"/>
              <a:t> </a:t>
            </a:r>
            <a:r>
              <a:rPr lang="de-DE" dirty="0" err="1"/>
              <a:t>the</a:t>
            </a:r>
            <a:r>
              <a:rPr lang="de-DE" dirty="0"/>
              <a:t> </a:t>
            </a:r>
            <a:r>
              <a:rPr lang="de-DE" dirty="0" err="1"/>
              <a:t>repository</a:t>
            </a:r>
            <a:r>
              <a:rPr lang="de-DE" dirty="0"/>
              <a:t> </a:t>
            </a:r>
            <a:r>
              <a:rPr lang="de-DE" dirty="0" err="1"/>
              <a:t>by</a:t>
            </a:r>
            <a:r>
              <a:rPr lang="de-DE" dirty="0"/>
              <a:t> </a:t>
            </a:r>
            <a:r>
              <a:rPr lang="de-DE" dirty="0" err="1"/>
              <a:t>executing</a:t>
            </a:r>
            <a:r>
              <a:rPr lang="de-DE" dirty="0"/>
              <a:t>: `</a:t>
            </a:r>
            <a:r>
              <a:rPr lang="de-DE" dirty="0" err="1"/>
              <a:t>git</a:t>
            </a:r>
            <a:r>
              <a:rPr lang="de-DE" dirty="0"/>
              <a:t> </a:t>
            </a:r>
            <a:r>
              <a:rPr lang="de-DE" dirty="0" err="1"/>
              <a:t>clone</a:t>
            </a:r>
            <a:r>
              <a:rPr lang="de-DE" dirty="0"/>
              <a:t> https://</a:t>
            </a:r>
            <a:r>
              <a:rPr lang="de-DE" dirty="0" err="1"/>
              <a:t>github.com</a:t>
            </a:r>
            <a:r>
              <a:rPr lang="de-DE" dirty="0"/>
              <a:t>/</a:t>
            </a:r>
            <a:r>
              <a:rPr lang="de-DE" dirty="0" err="1"/>
              <a:t>lecturing</a:t>
            </a:r>
            <a:r>
              <a:rPr lang="de-DE" dirty="0"/>
              <a:t>/DHBW19-DS101.git`</a:t>
            </a:r>
          </a:p>
          <a:p>
            <a:pPr marL="0" lvl="0" indent="0" algn="l" rtl="0">
              <a:spcBef>
                <a:spcPts val="0"/>
              </a:spcBef>
              <a:spcAft>
                <a:spcPts val="0"/>
              </a:spcAft>
              <a:buNone/>
            </a:pPr>
            <a:r>
              <a:rPr lang="de-DE" dirty="0"/>
              <a:t>3. </a:t>
            </a:r>
            <a:r>
              <a:rPr lang="de-DE" dirty="0" err="1"/>
              <a:t>go</a:t>
            </a:r>
            <a:r>
              <a:rPr lang="de-DE" dirty="0"/>
              <a:t> </a:t>
            </a:r>
            <a:r>
              <a:rPr lang="de-DE" dirty="0" err="1"/>
              <a:t>inside</a:t>
            </a:r>
            <a:r>
              <a:rPr lang="de-DE" dirty="0"/>
              <a:t> </a:t>
            </a:r>
            <a:r>
              <a:rPr lang="de-DE" dirty="0" err="1"/>
              <a:t>the</a:t>
            </a:r>
            <a:r>
              <a:rPr lang="de-DE" dirty="0"/>
              <a:t> `</a:t>
            </a:r>
            <a:r>
              <a:rPr lang="de-DE" dirty="0" err="1"/>
              <a:t>labs</a:t>
            </a:r>
            <a:r>
              <a:rPr lang="de-DE" dirty="0"/>
              <a:t>` </a:t>
            </a:r>
            <a:r>
              <a:rPr lang="de-DE" dirty="0" err="1"/>
              <a:t>folder</a:t>
            </a:r>
            <a:r>
              <a:rPr lang="de-DE" dirty="0"/>
              <a:t> </a:t>
            </a:r>
            <a:r>
              <a:rPr lang="de-DE" dirty="0" err="1"/>
              <a:t>and</a:t>
            </a:r>
            <a:r>
              <a:rPr lang="de-DE" dirty="0"/>
              <a:t> pull </a:t>
            </a:r>
            <a:r>
              <a:rPr lang="de-DE" dirty="0" err="1"/>
              <a:t>the</a:t>
            </a:r>
            <a:r>
              <a:rPr lang="de-DE" dirty="0"/>
              <a:t> </a:t>
            </a:r>
            <a:r>
              <a:rPr lang="de-DE" dirty="0" err="1"/>
              <a:t>prepared</a:t>
            </a:r>
            <a:r>
              <a:rPr lang="de-DE" dirty="0"/>
              <a:t> </a:t>
            </a:r>
            <a:r>
              <a:rPr lang="de-DE" dirty="0" err="1"/>
              <a:t>images</a:t>
            </a:r>
            <a:r>
              <a:rPr lang="de-DE" dirty="0"/>
              <a:t> </a:t>
            </a:r>
            <a:r>
              <a:rPr lang="de-DE" dirty="0" err="1"/>
              <a:t>by</a:t>
            </a:r>
            <a:r>
              <a:rPr lang="de-DE" dirty="0"/>
              <a:t> </a:t>
            </a:r>
            <a:r>
              <a:rPr lang="de-DE" dirty="0" err="1"/>
              <a:t>executing</a:t>
            </a:r>
            <a:r>
              <a:rPr lang="de-DE" dirty="0"/>
              <a:t>: `</a:t>
            </a:r>
            <a:r>
              <a:rPr lang="de-DE" dirty="0" err="1"/>
              <a:t>docker-compose</a:t>
            </a:r>
            <a:r>
              <a:rPr lang="de-DE" dirty="0"/>
              <a:t> </a:t>
            </a:r>
            <a:r>
              <a:rPr lang="de-DE" dirty="0" err="1"/>
              <a:t>up</a:t>
            </a:r>
            <a:r>
              <a:rPr lang="de-DE" dirty="0"/>
              <a:t>`</a:t>
            </a:r>
          </a:p>
          <a:p>
            <a:pPr marL="0" lvl="0" indent="0" algn="l" rtl="0">
              <a:spcBef>
                <a:spcPts val="0"/>
              </a:spcBef>
              <a:spcAft>
                <a:spcPts val="0"/>
              </a:spcAft>
              <a:buNone/>
            </a:pPr>
            <a:r>
              <a:rPr lang="de-DE" dirty="0"/>
              <a:t>4. </a:t>
            </a:r>
            <a:r>
              <a:rPr lang="de-DE" dirty="0" err="1"/>
              <a:t>got</a:t>
            </a:r>
            <a:r>
              <a:rPr lang="de-DE" dirty="0"/>
              <a:t> </a:t>
            </a:r>
            <a:r>
              <a:rPr lang="de-DE" dirty="0" err="1"/>
              <a:t>to</a:t>
            </a:r>
            <a:r>
              <a:rPr lang="de-DE" dirty="0"/>
              <a:t> </a:t>
            </a:r>
            <a:r>
              <a:rPr lang="de-DE" dirty="0" err="1"/>
              <a:t>the</a:t>
            </a:r>
            <a:r>
              <a:rPr lang="de-DE" dirty="0"/>
              <a:t> web UI </a:t>
            </a:r>
            <a:r>
              <a:rPr lang="de-DE" dirty="0" err="1"/>
              <a:t>of</a:t>
            </a:r>
            <a:r>
              <a:rPr lang="de-DE" dirty="0"/>
              <a:t> </a:t>
            </a:r>
            <a:r>
              <a:rPr lang="de-DE" dirty="0" err="1"/>
              <a:t>the</a:t>
            </a:r>
            <a:r>
              <a:rPr lang="de-DE" dirty="0"/>
              <a:t> </a:t>
            </a:r>
            <a:r>
              <a:rPr lang="de-DE" dirty="0" err="1"/>
              <a:t>jupyter</a:t>
            </a:r>
            <a:r>
              <a:rPr lang="de-DE" dirty="0"/>
              <a:t> </a:t>
            </a:r>
            <a:r>
              <a:rPr lang="de-DE" dirty="0" err="1"/>
              <a:t>notebook</a:t>
            </a:r>
            <a:endParaRPr lang="de-DE"/>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Link dazu auch im </a:t>
            </a:r>
            <a:r>
              <a:rPr lang="de-DE" dirty="0" err="1"/>
              <a:t>Moodle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a:t>
            </a:fld>
            <a:endParaRPr lang="de-DE"/>
          </a:p>
        </p:txBody>
      </p:sp>
    </p:spTree>
    <p:extLst>
      <p:ext uri="{BB962C8B-B14F-4D97-AF65-F5344CB8AC3E}">
        <p14:creationId xmlns:p14="http://schemas.microsoft.com/office/powerpoint/2010/main" val="1764642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106</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not </a:t>
            </a:r>
            <a:r>
              <a:rPr lang="de-DE" dirty="0" err="1"/>
              <a:t>quite</a:t>
            </a:r>
            <a:r>
              <a:rPr lang="de-DE" dirty="0"/>
              <a:t> – </a:t>
            </a:r>
            <a:r>
              <a:rPr lang="de-DE" dirty="0" err="1"/>
              <a:t>first</a:t>
            </a:r>
            <a:r>
              <a:rPr lang="de-DE" dirty="0"/>
              <a:t>, </a:t>
            </a:r>
            <a:r>
              <a:rPr lang="de-DE" dirty="0" err="1"/>
              <a:t>let‘s</a:t>
            </a:r>
            <a:r>
              <a:rPr lang="de-DE" dirty="0"/>
              <a:t> </a:t>
            </a:r>
            <a:r>
              <a:rPr lang="de-DE" dirty="0" err="1"/>
              <a:t>look</a:t>
            </a:r>
            <a:r>
              <a:rPr lang="de-DE" dirty="0"/>
              <a:t> at a simple </a:t>
            </a:r>
            <a:r>
              <a:rPr lang="de-DE" dirty="0" err="1"/>
              <a:t>database</a:t>
            </a:r>
            <a:endParaRPr dirty="0"/>
          </a:p>
        </p:txBody>
      </p:sp>
    </p:spTree>
    <p:extLst>
      <p:ext uri="{BB962C8B-B14F-4D97-AF65-F5344CB8AC3E}">
        <p14:creationId xmlns:p14="http://schemas.microsoft.com/office/powerpoint/2010/main" val="2284605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5a0bfd700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5a0bfd700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WAL </a:t>
            </a:r>
            <a:r>
              <a:rPr lang="de-DE" dirty="0" err="1"/>
              <a:t>write</a:t>
            </a:r>
            <a:r>
              <a:rPr lang="de-DE" dirty="0"/>
              <a:t> </a:t>
            </a:r>
            <a:r>
              <a:rPr lang="de-DE" dirty="0" err="1"/>
              <a:t>ahead</a:t>
            </a:r>
            <a:r>
              <a:rPr lang="de-DE" dirty="0"/>
              <a:t> log</a:t>
            </a:r>
            <a:endParaRPr dirty="0"/>
          </a:p>
        </p:txBody>
      </p:sp>
    </p:spTree>
    <p:extLst>
      <p:ext uri="{BB962C8B-B14F-4D97-AF65-F5344CB8AC3E}">
        <p14:creationId xmlns:p14="http://schemas.microsoft.com/office/powerpoint/2010/main" val="31810463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5891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Weiderholung: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up</a:t>
            </a:r>
            <a:r>
              <a:rPr lang="de-DE" dirty="0"/>
              <a:t> link </a:t>
            </a:r>
            <a:r>
              <a:rPr lang="de-DE" dirty="0" err="1"/>
              <a:t>for</a:t>
            </a:r>
            <a:r>
              <a:rPr lang="de-DE" dirty="0"/>
              <a:t> DS in </a:t>
            </a:r>
            <a:r>
              <a:rPr lang="de-DE" dirty="0" err="1"/>
              <a:t>shell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123</a:t>
            </a:fld>
            <a:endParaRPr lang="de-DE"/>
          </a:p>
        </p:txBody>
      </p:sp>
    </p:spTree>
    <p:extLst>
      <p:ext uri="{BB962C8B-B14F-4D97-AF65-F5344CB8AC3E}">
        <p14:creationId xmlns:p14="http://schemas.microsoft.com/office/powerpoint/2010/main" val="12271197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126</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127</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outsourcing</a:t>
            </a:r>
            <a:endParaRPr lang="de-DE" dirty="0"/>
          </a:p>
          <a:p>
            <a:r>
              <a:rPr lang="de-DE" dirty="0" err="1"/>
              <a:t>loss</a:t>
            </a:r>
            <a:r>
              <a:rPr lang="de-DE" dirty="0"/>
              <a:t> </a:t>
            </a:r>
            <a:r>
              <a:rPr lang="de-DE" dirty="0" err="1"/>
              <a:t>oof</a:t>
            </a:r>
            <a:r>
              <a:rPr lang="de-DE" dirty="0"/>
              <a:t> </a:t>
            </a:r>
            <a:r>
              <a:rPr lang="de-DE" dirty="0" err="1"/>
              <a:t>knowhow</a:t>
            </a:r>
            <a:endParaRPr lang="de-DE" dirty="0"/>
          </a:p>
          <a:p>
            <a:endParaRPr lang="de-DE" dirty="0"/>
          </a:p>
          <a:p>
            <a:r>
              <a:rPr lang="de-DE" dirty="0" err="1"/>
              <a:t>no</a:t>
            </a:r>
            <a:r>
              <a:rPr lang="de-DE" dirty="0"/>
              <a:t> </a:t>
            </a:r>
            <a:r>
              <a:rPr lang="de-DE" dirty="0" err="1"/>
              <a:t>governance</a:t>
            </a:r>
            <a:endParaRPr lang="de-DE" dirty="0"/>
          </a:p>
          <a:p>
            <a:r>
              <a:rPr lang="de-DE" dirty="0"/>
              <a:t>Different </a:t>
            </a:r>
            <a:r>
              <a:rPr lang="de-DE" dirty="0" err="1"/>
              <a:t>department</a:t>
            </a:r>
            <a:r>
              <a:rPr lang="de-DE" dirty="0"/>
              <a:t> / </a:t>
            </a:r>
            <a:r>
              <a:rPr lang="de-DE" dirty="0" err="1"/>
              <a:t>country</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128</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129</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11</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a:p>
            <a:endParaRPr lang="de-DE" dirty="0"/>
          </a:p>
          <a:p>
            <a:r>
              <a:rPr lang="de-DE" dirty="0" err="1"/>
              <a:t>Build</a:t>
            </a:r>
            <a:r>
              <a:rPr lang="de-DE" dirty="0"/>
              <a:t> </a:t>
            </a:r>
            <a:r>
              <a:rPr lang="de-DE" dirty="0" err="1"/>
              <a:t>reusable</a:t>
            </a:r>
            <a:r>
              <a:rPr lang="de-DE" dirty="0"/>
              <a:t> </a:t>
            </a:r>
            <a:r>
              <a:rPr lang="de-DE" dirty="0" err="1"/>
              <a:t>modules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131</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Do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new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schemas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views</a:t>
            </a:r>
            <a:r>
              <a:rPr lang="de-DE" sz="1200" b="0" i="0" kern="1200" dirty="0">
                <a:solidFill>
                  <a:schemeClr val="tx1"/>
                </a:solidFill>
                <a:effectLst/>
                <a:latin typeface="+mn-lt"/>
                <a:ea typeface="+mn-ea"/>
                <a:cs typeface="+mn-cs"/>
              </a:rPr>
              <a:t> in SQL—</a:t>
            </a:r>
            <a:r>
              <a:rPr lang="de-DE" sz="1200" b="0" i="0" kern="1200" dirty="0" err="1">
                <a:solidFill>
                  <a:schemeClr val="tx1"/>
                </a:solidFill>
                <a:effectLst/>
                <a:latin typeface="+mn-lt"/>
                <a:ea typeface="+mn-ea"/>
                <a:cs typeface="+mn-cs"/>
              </a:rPr>
              <a:t>either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files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using</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great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framework</a:t>
            </a:r>
            <a:r>
              <a:rPr lang="de-DE" sz="1200" b="0" i="0" kern="1200" dirty="0">
                <a:solidFill>
                  <a:schemeClr val="tx1"/>
                </a:solidFill>
                <a:effectLst/>
                <a:latin typeface="+mn-lt"/>
                <a:ea typeface="+mn-ea"/>
                <a:cs typeface="+mn-cs"/>
              </a:rPr>
              <a:t> like </a:t>
            </a:r>
            <a:r>
              <a:rPr lang="de-DE" sz="1200" b="1" i="0" u="none" strike="noStrike" kern="1200" dirty="0">
                <a:solidFill>
                  <a:schemeClr val="tx1"/>
                </a:solidFill>
                <a:effectLst/>
                <a:latin typeface="+mn-lt"/>
                <a:ea typeface="+mn-ea"/>
                <a:cs typeface="+mn-cs"/>
                <a:hlinkClick r:id="rId3"/>
              </a:rPr>
              <a:t>dbt</a:t>
            </a:r>
            <a:r>
              <a:rPr lang="de-DE" sz="1200" b="0" i="0" kern="1200" dirty="0">
                <a:solidFill>
                  <a:schemeClr val="tx1"/>
                </a:solidFill>
                <a:effectLst/>
                <a:latin typeface="+mn-lt"/>
                <a:ea typeface="+mn-ea"/>
                <a:cs typeface="+mn-cs"/>
              </a:rPr>
              <a: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use</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proprietary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third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party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language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all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done</a:t>
            </a:r>
            <a:r>
              <a:rPr lang="de-DE" sz="1200" b="0" i="0" kern="1200" dirty="0">
                <a:solidFill>
                  <a:schemeClr val="tx1"/>
                </a:solidFill>
                <a:effectLst/>
                <a:latin typeface="+mn-lt"/>
                <a:ea typeface="+mn-ea"/>
                <a:cs typeface="+mn-cs"/>
              </a:rPr>
              <a:t> in SQL. </a:t>
            </a:r>
            <a:r>
              <a:rPr lang="de-DE" sz="1200" b="0" i="0" kern="1200" dirty="0" err="1">
                <a:solidFill>
                  <a:schemeClr val="tx1"/>
                </a:solidFill>
                <a:effectLst/>
                <a:latin typeface="+mn-lt"/>
                <a:ea typeface="+mn-ea"/>
                <a:cs typeface="+mn-cs"/>
              </a:rPr>
              <a:t>It’s</a:t>
            </a:r>
            <a:r>
              <a:rPr lang="de-DE" sz="1200" b="0" i="0" kern="1200" dirty="0">
                <a:solidFill>
                  <a:schemeClr val="tx1"/>
                </a:solidFill>
                <a:effectLst/>
                <a:latin typeface="+mn-lt"/>
                <a:ea typeface="+mn-ea"/>
                <a:cs typeface="+mn-cs"/>
              </a:rPr>
              <a:t> powerful, performant, </a:t>
            </a:r>
            <a:r>
              <a:rPr lang="de-DE" sz="1200" b="0" i="0" kern="1200" dirty="0" err="1">
                <a:solidFill>
                  <a:schemeClr val="tx1"/>
                </a:solidFill>
                <a:effectLst/>
                <a:latin typeface="+mn-lt"/>
                <a:ea typeface="+mn-ea"/>
                <a:cs typeface="+mn-cs"/>
              </a:rPr>
              <a:t>vendor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agnostic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team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already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knows</a:t>
            </a:r>
            <a:r>
              <a:rPr lang="de-DE" sz="1200" b="0" i="0" kern="1200" dirty="0">
                <a:solidFill>
                  <a:schemeClr val="tx1"/>
                </a:solidFill>
                <a:effectLst/>
                <a:latin typeface="+mn-lt"/>
                <a:ea typeface="+mn-ea"/>
                <a:cs typeface="+mn-cs"/>
              </a:rPr>
              <a:t> it.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overthink</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reading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many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on dimensional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legends</a:t>
            </a:r>
            <a:r>
              <a:rPr lang="de-DE" sz="1200" b="0" i="0" kern="1200" dirty="0">
                <a:solidFill>
                  <a:schemeClr val="tx1"/>
                </a:solidFill>
                <a:effectLst/>
                <a:latin typeface="+mn-lt"/>
                <a:ea typeface="+mn-ea"/>
                <a:cs typeface="+mn-cs"/>
              </a:rPr>
              <a:t> like Inman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Kimball. The </a:t>
            </a:r>
            <a:r>
              <a:rPr lang="de-DE" sz="1200" b="0" i="0" kern="1200" dirty="0" err="1">
                <a:solidFill>
                  <a:schemeClr val="tx1"/>
                </a:solidFill>
                <a:effectLst/>
                <a:latin typeface="+mn-lt"/>
                <a:ea typeface="+mn-ea"/>
                <a:cs typeface="+mn-cs"/>
              </a:rPr>
              <a:t>majority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out </a:t>
            </a:r>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decades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old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I </a:t>
            </a:r>
            <a:r>
              <a:rPr lang="de-DE" sz="1200" b="0" i="0" kern="1200" dirty="0" err="1">
                <a:solidFill>
                  <a:schemeClr val="tx1"/>
                </a:solidFill>
                <a:effectLst/>
                <a:latin typeface="+mn-lt"/>
                <a:ea typeface="+mn-ea"/>
                <a:cs typeface="+mn-cs"/>
              </a:rPr>
              <a:t>described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above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practices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based</a:t>
            </a:r>
            <a:r>
              <a:rPr lang="de-DE" sz="1200" b="0" i="0" kern="1200" dirty="0">
                <a:solidFill>
                  <a:schemeClr val="tx1"/>
                </a:solidFill>
                <a:effectLst/>
                <a:latin typeface="+mn-lt"/>
                <a:ea typeface="+mn-ea"/>
                <a:cs typeface="+mn-cs"/>
              </a:rPr>
              <a:t> on </a:t>
            </a:r>
            <a:r>
              <a:rPr lang="de-DE" sz="1200" b="0" i="0" kern="1200" dirty="0" err="1">
                <a:solidFill>
                  <a:schemeClr val="tx1"/>
                </a:solidFill>
                <a:effectLst/>
                <a:latin typeface="+mn-lt"/>
                <a:ea typeface="+mn-ea"/>
                <a:cs typeface="+mn-cs"/>
              </a:rPr>
              <a:t>completely</a:t>
            </a:r>
            <a:r>
              <a:rPr lang="de-DE" sz="1200" b="0" i="0" kern="1200" dirty="0">
                <a:solidFill>
                  <a:schemeClr val="tx1"/>
                </a:solidFill>
                <a:effectLst/>
                <a:latin typeface="+mn-lt"/>
                <a:ea typeface="+mn-ea"/>
                <a:cs typeface="+mn-cs"/>
              </a:rPr>
              <a:t> different </a:t>
            </a:r>
            <a:r>
              <a:rPr lang="de-DE" sz="1200" b="0" i="0" kern="1200" dirty="0" err="1">
                <a:solidFill>
                  <a:schemeClr val="tx1"/>
                </a:solidFill>
                <a:effectLst/>
                <a:latin typeface="+mn-lt"/>
                <a:ea typeface="+mn-ea"/>
                <a:cs typeface="+mn-cs"/>
              </a:rPr>
              <a:t>technology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considerations</a:t>
            </a:r>
            <a:r>
              <a:rPr lang="de-DE" sz="1200" b="0" i="0" kern="1200" dirty="0">
                <a:solidFill>
                  <a:schemeClr val="tx1"/>
                </a:solidFill>
                <a:effectLst/>
                <a:latin typeface="+mn-lt"/>
                <a:ea typeface="+mn-ea"/>
                <a:cs typeface="+mn-cs"/>
              </a:rPr>
              <a:t>.</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132</a:t>
            </a:fld>
            <a:endParaRPr lang="de-DE"/>
          </a:p>
        </p:txBody>
      </p:sp>
    </p:spTree>
    <p:extLst>
      <p:ext uri="{BB962C8B-B14F-4D97-AF65-F5344CB8AC3E}">
        <p14:creationId xmlns:p14="http://schemas.microsoft.com/office/powerpoint/2010/main" val="4338596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133</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139</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141</a:t>
            </a:fld>
            <a:endParaRPr lang="de-DE"/>
          </a:p>
        </p:txBody>
      </p:sp>
    </p:spTree>
    <p:extLst>
      <p:ext uri="{BB962C8B-B14F-4D97-AF65-F5344CB8AC3E}">
        <p14:creationId xmlns:p14="http://schemas.microsoft.com/office/powerpoint/2010/main" val="382883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12/1/19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12/1/19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12/1/19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12/1/19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12/1/19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12/1/19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18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91.tiff"/><Relationship Id="rId5" Type="http://schemas.openxmlformats.org/officeDocument/2006/relationships/image" Target="../media/image190.tiff"/><Relationship Id="rId4" Type="http://schemas.openxmlformats.org/officeDocument/2006/relationships/image" Target="../media/image189.png"/></Relationships>
</file>

<file path=ppt/slides/_rels/slide112.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hyperlink" Target="https://dataschool.com/learn-sq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0.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19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hyperlink" Target="http://www.informit.com/blogs/blog.aspx?uk=The-10-Most-Important-Linux-Commands"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blog.robertelder.org/data-science-linux-command-line/"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8" Type="http://schemas.openxmlformats.org/officeDocument/2006/relationships/image" Target="../media/image204.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03.tiff"/><Relationship Id="rId5" Type="http://schemas.openxmlformats.org/officeDocument/2006/relationships/hyperlink" Target="https://www.snowflake.com/" TargetMode="External"/><Relationship Id="rId4" Type="http://schemas.openxmlformats.org/officeDocument/2006/relationships/image" Target="../media/image202.tiff"/></Relationships>
</file>

<file path=ppt/slides/_rels/slide132.xml.rels><?xml version="1.0" encoding="UTF-8" standalone="yes"?>
<Relationships xmlns="http://schemas.openxmlformats.org/package/2006/relationships"><Relationship Id="rId3" Type="http://schemas.openxmlformats.org/officeDocument/2006/relationships/image" Target="../media/image205.tiff"/><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chartio.com/blog/cloud-data-management-book-launch/"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9.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39.svg"/></Relationships>
</file>

<file path=ppt/slides/_rels/slide14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54.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png"/><Relationship Id="rId1" Type="http://schemas.openxmlformats.org/officeDocument/2006/relationships/slideLayout" Target="../slideLayouts/slideLayout6.xml"/><Relationship Id="rId4" Type="http://schemas.openxmlformats.org/officeDocument/2006/relationships/image" Target="../media/image242.jpeg"/></Relationships>
</file>

<file path=ppt/slides/_rels/slide15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image" Target="../media/image249.png"/></Relationships>
</file>

<file path=ppt/slides/_rels/slide161.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250.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62.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9.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6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20.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137.png"/></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K0hg6o9MWKQ"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75.xml.rels><?xml version="1.0" encoding="UTF-8" standalone="yes"?>
<Relationships xmlns="http://schemas.openxmlformats.org/package/2006/relationships"><Relationship Id="rId8" Type="http://schemas.openxmlformats.org/officeDocument/2006/relationships/image" Target="../media/image292.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77.xml.rels><?xml version="1.0" encoding="UTF-8" standalone="yes"?>
<Relationships xmlns="http://schemas.openxmlformats.org/package/2006/relationships"><Relationship Id="rId3" Type="http://schemas.openxmlformats.org/officeDocument/2006/relationships/image" Target="../media/image293.jp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9.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32.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92.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0.xml.rels><?xml version="1.0" encoding="UTF-8" standalone="yes"?>
<Relationships xmlns="http://schemas.openxmlformats.org/package/2006/relationships"><Relationship Id="rId3" Type="http://schemas.openxmlformats.org/officeDocument/2006/relationships/image" Target="../media/image308.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09.gif"/><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312.gif"/><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3.jpg"/><Relationship Id="rId5" Type="http://schemas.openxmlformats.org/officeDocument/2006/relationships/image" Target="../media/image42.emf"/><Relationship Id="rId4" Type="http://schemas.openxmlformats.org/officeDocument/2006/relationships/image" Target="../media/image41.emf"/></Relationships>
</file>

<file path=ppt/slides/_rels/slide19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43.xml"/><Relationship Id="rId1" Type="http://schemas.openxmlformats.org/officeDocument/2006/relationships/slideLayout" Target="../slideLayouts/slideLayout12.xml"/><Relationship Id="rId5" Type="http://schemas.openxmlformats.org/officeDocument/2006/relationships/image" Target="../media/image323.png"/><Relationship Id="rId4" Type="http://schemas.openxmlformats.org/officeDocument/2006/relationships/image" Target="../media/image322.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94.xml.rels><?xml version="1.0" encoding="UTF-8" standalone="yes"?>
<Relationships xmlns="http://schemas.openxmlformats.org/package/2006/relationships"><Relationship Id="rId2" Type="http://schemas.openxmlformats.org/officeDocument/2006/relationships/hyperlink" Target="https://blog.robertelder.org/data-science-linux-command-line/"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47.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48.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97.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49.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98.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50.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9.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348.pn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53.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theguardian.com/politics/2017/mar/04/nigel-oakes-cambridge-analytica-what-role-brexit-trum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eorgheiler.com/" TargetMode="External"/><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xkcd.com/55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datagri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jetbrains.com/student/"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hyperlink" Target="http://www.1keydata.com/sql/sql.html" TargetMode="External"/><Relationship Id="rId18" Type="http://schemas.openxmlformats.org/officeDocument/2006/relationships/hyperlink" Target="http://course18.fast.ai/ml" TargetMode="External"/><Relationship Id="rId26" Type="http://schemas.openxmlformats.org/officeDocument/2006/relationships/hyperlink" Target="https://dataengweekly.com/" TargetMode="External"/><Relationship Id="rId39" Type="http://schemas.openxmlformats.org/officeDocument/2006/relationships/image" Target="../media/image25.tiff"/><Relationship Id="rId21" Type="http://schemas.openxmlformats.org/officeDocument/2006/relationships/hyperlink" Target="https://www.math3ma.com/blog/matrices-probability-graphs" TargetMode="External"/><Relationship Id="rId34" Type="http://schemas.openxmlformats.org/officeDocument/2006/relationships/hyperlink" Target="https://www.cs.princeton.edu/~arvindn/talks/MIT-STS-AI-snakeoil.pdf" TargetMode="External"/><Relationship Id="rId7" Type="http://schemas.openxmlformats.org/officeDocument/2006/relationships/hyperlink" Target="https://r4ds.had.co/" TargetMode="External"/><Relationship Id="rId12" Type="http://schemas.openxmlformats.org/officeDocument/2006/relationships/hyperlink" Target="http://www.sql-lessons.com/" TargetMode="External"/><Relationship Id="rId17" Type="http://schemas.openxmlformats.org/officeDocument/2006/relationships/hyperlink" Target="https://github.com/fastai/numerical-linear-algebra/blob/master/README.md" TargetMode="External"/><Relationship Id="rId25" Type="http://schemas.openxmlformats.org/officeDocument/2006/relationships/hyperlink" Target="https://caitlinhudon.com/2018/11/28/git-sql-together/" TargetMode="External"/><Relationship Id="rId33" Type="http://schemas.openxmlformats.org/officeDocument/2006/relationships/hyperlink" Target="https://developers.google.com/machine-learning/guides/rules-of-ml" TargetMode="External"/><Relationship Id="rId38" Type="http://schemas.openxmlformats.org/officeDocument/2006/relationships/hyperlink" Target="https://www.hanser-fachbuch.de/buch/Handbuch+Data+Science/9783446457102" TargetMode="External"/><Relationship Id="rId2" Type="http://schemas.openxmlformats.org/officeDocument/2006/relationships/notesSlide" Target="../notesSlides/notesSlide5.xml"/><Relationship Id="rId16" Type="http://schemas.openxmlformats.org/officeDocument/2006/relationships/hyperlink" Target="https://github.com/jakevdp/PythonDataScienceHandbook" TargetMode="External"/><Relationship Id="rId20" Type="http://schemas.openxmlformats.org/officeDocument/2006/relationships/hyperlink" Target="https://course.fast.ai/" TargetMode="External"/><Relationship Id="rId29" Type="http://schemas.openxmlformats.org/officeDocument/2006/relationships/hyperlink" Target="https://www.cs.cornell.edu/jeh/book%20no%20so;utions%20March%202019.pdf" TargetMode="External"/><Relationship Id="rId1" Type="http://schemas.openxmlformats.org/officeDocument/2006/relationships/slideLayout" Target="../slideLayouts/slideLayout2.xml"/><Relationship Id="rId6" Type="http://schemas.openxmlformats.org/officeDocument/2006/relationships/hyperlink" Target="https://dataintensive.net/" TargetMode="External"/><Relationship Id="rId11" Type="http://schemas.openxmlformats.org/officeDocument/2006/relationships/hyperlink" Target="http://www.sqlservercentral.com/stairway/72400/" TargetMode="External"/><Relationship Id="rId24" Type="http://schemas.openxmlformats.org/officeDocument/2006/relationships/hyperlink" Target="https://veekaybee.github.io/2019/02/13/data-science-is-different/" TargetMode="External"/><Relationship Id="rId32" Type="http://schemas.openxmlformats.org/officeDocument/2006/relationships/hyperlink" Target="https://dataschool.com/books/" TargetMode="External"/><Relationship Id="rId37" Type="http://schemas.openxmlformats.org/officeDocument/2006/relationships/hyperlink" Target="https://explained.ai/matrix-calculus/index.html" TargetMode="External"/><Relationship Id="rId40" Type="http://schemas.openxmlformats.org/officeDocument/2006/relationships/image" Target="../media/image26.tiff"/><Relationship Id="rId5" Type="http://schemas.openxmlformats.org/officeDocument/2006/relationships/hyperlink" Target="http://faculty.marshall.usc.edu/gareth-james/ISL/" TargetMode="External"/><Relationship Id="rId15" Type="http://schemas.openxmlformats.org/officeDocument/2006/relationships/hyperlink" Target="https://medium.freecodecamp.org/the-rise-of-the-data-engineer-91be18f1e603" TargetMode="External"/><Relationship Id="rId23" Type="http://schemas.openxmlformats.org/officeDocument/2006/relationships/hyperlink" Target="https://medium.com/baseds/scalability-growing-a-system-in-different-directions-ae16469c4cb3" TargetMode="External"/><Relationship Id="rId28" Type="http://schemas.openxmlformats.org/officeDocument/2006/relationships/hyperlink" Target="http://data8.org/" TargetMode="External"/><Relationship Id="rId36" Type="http://schemas.openxmlformats.org/officeDocument/2006/relationships/hyperlink" Target="http://pythontutor.com/" TargetMode="External"/><Relationship Id="rId10" Type="http://schemas.openxmlformats.org/officeDocument/2006/relationships/hyperlink" Target="https://therinspark.com/intro.html#intro-background" TargetMode="External"/><Relationship Id="rId19" Type="http://schemas.openxmlformats.org/officeDocument/2006/relationships/hyperlink" Target="https://www.fast.ai/2019/07/08/fastai-nlp/" TargetMode="External"/><Relationship Id="rId31" Type="http://schemas.openxmlformats.org/officeDocument/2006/relationships/hyperlink" Target="https://chartio.com/blog/cloud-data-management-book-launch/" TargetMode="External"/><Relationship Id="rId4" Type="http://schemas.openxmlformats.org/officeDocument/2006/relationships/hyperlink" Target="https://www.amazon.de/gp/product/3446457100" TargetMode="External"/><Relationship Id="rId9" Type="http://schemas.openxmlformats.org/officeDocument/2006/relationships/hyperlink" Target="https://www.oreilly.com/library/view/high-performance-spark/9781491943199/" TargetMode="External"/><Relationship Id="rId14" Type="http://schemas.openxmlformats.org/officeDocument/2006/relationships/hyperlink" Target="https://www.w3schools.com/sql/default.asp" TargetMode="External"/><Relationship Id="rId22" Type="http://schemas.openxmlformats.org/officeDocument/2006/relationships/hyperlink" Target="https://medium.com/deliberate-data-science/so-you-want-become-a-data-science-manager-4ff9544e6827" TargetMode="External"/><Relationship Id="rId27" Type="http://schemas.openxmlformats.org/officeDocument/2006/relationships/hyperlink" Target="http://datasciencemasters.org/" TargetMode="External"/><Relationship Id="rId30" Type="http://schemas.openxmlformats.org/officeDocument/2006/relationships/hyperlink" Target="https://web.stanford.edu/~hastie/ElemStatLearn/" TargetMode="External"/><Relationship Id="rId35" Type="http://schemas.openxmlformats.org/officeDocument/2006/relationships/hyperlink" Target="https://textbooks.math.gatech.edu/ila/" TargetMode="External"/><Relationship Id="rId8" Type="http://schemas.openxmlformats.org/officeDocument/2006/relationships/hyperlink" Target="https://www.amazon.de/dp/B07L9JDXM8/" TargetMode="External"/><Relationship Id="rId3" Type="http://schemas.openxmlformats.org/officeDocument/2006/relationships/hyperlink" Target="https://github.com/geoHeil/awesome-tool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medium.com/@penguinpress/an-excerpt-from-how-not-to-be-wrong-by-jordan-ellenberg-664e708cfc3d" TargetMode="Externa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trevolution.com/the-unicorn-project/"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hyperlink" Target="https://textbooks.math.gatech.edu/ila/" TargetMode="Externa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43.png"/></Relationships>
</file>

<file path=ppt/slides/_rels/slide7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83.xml.rels><?xml version="1.0" encoding="UTF-8" standalone="yes"?>
<Relationships xmlns="http://schemas.openxmlformats.org/package/2006/relationships"><Relationship Id="rId2" Type="http://schemas.openxmlformats.org/officeDocument/2006/relationships/hyperlink" Target="https://www.vox.com/future-perfect/2019/3/5/18251924/self-driving-car-racial-bias-study-autonomous-vehicle-dark-ski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59.png"/></Relationships>
</file>

<file path=ppt/slides/_rels/slide88.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lecturing/DHBW19-DS101" TargetMode="External"/><Relationship Id="rId4" Type="http://schemas.openxmlformats.org/officeDocument/2006/relationships/image" Target="../media/image29.svg"/></Relationships>
</file>

<file path=ppt/slides/_rels/slide90.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openxmlformats.org/officeDocument/2006/relationships/image" Target="../media/image166.tiff"/><Relationship Id="rId3" Type="http://schemas.openxmlformats.org/officeDocument/2006/relationships/hyperlink" Target="https://learngitbranching.js.org/?demo" TargetMode="External"/><Relationship Id="rId7" Type="http://schemas.openxmlformats.org/officeDocument/2006/relationships/image" Target="../media/image165.tif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01.12.19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dirty="0" err="1">
                <a:solidFill>
                  <a:srgbClr val="FFFFFF">
                    <a:alpha val="90000"/>
                  </a:srgbClr>
                </a:solidFill>
              </a:rPr>
              <a:t>What</a:t>
            </a:r>
            <a:r>
              <a:rPr lang="de-DE" sz="6100" dirty="0">
                <a:solidFill>
                  <a:srgbClr val="FFFFFF">
                    <a:alpha val="90000"/>
                  </a:srgbClr>
                </a:solidFill>
              </a:rPr>
              <a:t> </a:t>
            </a:r>
            <a:r>
              <a:rPr lang="de-DE" sz="6100" dirty="0" err="1">
                <a:solidFill>
                  <a:srgbClr val="FFFFFF">
                    <a:alpha val="90000"/>
                  </a:srgbClr>
                </a:solidFill>
              </a:rPr>
              <a:t>is</a:t>
            </a:r>
            <a:r>
              <a:rPr lang="de-DE" sz="6100" dirty="0">
                <a:solidFill>
                  <a:srgbClr val="FFFFFF">
                    <a:alpha val="90000"/>
                  </a:srgbClr>
                </a:solidFill>
              </a:rPr>
              <a:t> </a:t>
            </a:r>
            <a:r>
              <a:rPr lang="de-DE" sz="6100" dirty="0" err="1">
                <a:solidFill>
                  <a:srgbClr val="FFFFFF">
                    <a:alpha val="90000"/>
                  </a:srgbClr>
                </a:solidFill>
              </a:rPr>
              <a:t>data</a:t>
            </a:r>
            <a:r>
              <a:rPr lang="de-DE" sz="6100" dirty="0">
                <a:solidFill>
                  <a:srgbClr val="FFFFFF">
                    <a:alpha val="90000"/>
                  </a:srgbClr>
                </a:solidFill>
              </a:rPr>
              <a:t> </a:t>
            </a:r>
            <a:r>
              <a:rPr lang="de-DE" sz="6100" dirty="0" err="1">
                <a:solidFill>
                  <a:srgbClr val="FFFFFF">
                    <a:alpha val="90000"/>
                  </a:srgbClr>
                </a:solidFill>
              </a:rPr>
              <a:t>science</a:t>
            </a:r>
            <a:endParaRPr lang="de-DE" sz="6100" dirty="0">
              <a:solidFill>
                <a:srgbClr val="FFFFFF">
                  <a:alpha val="90000"/>
                </a:srgbClr>
              </a:solidFill>
            </a:endParaRP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err="1"/>
              <a:t>Introduction</a:t>
            </a:r>
            <a:r>
              <a:rPr lang="de-DE" sz="2800" dirty="0"/>
              <a:t> 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p:nvSpPr>
          <p:cNvPr id="116" name="Rectangle 11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11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2" name="Rectangle 121">
            <a:extLst>
              <a:ext uri="{FF2B5EF4-FFF2-40B4-BE49-F238E27FC236}">
                <a16:creationId xmlns:a16="http://schemas.microsoft.com/office/drawing/2014/main" id="{A21E7785-3D2D-4FF8-9C82-42CE9DBD7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4" name="Rectangle 123">
            <a:extLst>
              <a:ext uri="{FF2B5EF4-FFF2-40B4-BE49-F238E27FC236}">
                <a16:creationId xmlns:a16="http://schemas.microsoft.com/office/drawing/2014/main" id="{90EEF605-B2CF-46DF-8CBD-B03F31FAD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8F889FED-B7B7-45E2-A1EC-CFE97394A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8C57FA46-8945-4DEE-92C7-EB9E2F663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11" name="Google Shape;111;p21"/>
          <p:cNvPicPr preferRelativeResize="0"/>
          <p:nvPr/>
        </p:nvPicPr>
        <p:blipFill>
          <a:blip r:embed="rId3"/>
          <a:stretch>
            <a:fillRect/>
          </a:stretch>
        </p:blipFill>
        <p:spPr>
          <a:xfrm>
            <a:off x="1243435" y="780711"/>
            <a:ext cx="2097557" cy="2167476"/>
          </a:xfrm>
          <a:prstGeom prst="rect">
            <a:avLst/>
          </a:prstGeom>
          <a:noFill/>
        </p:spPr>
      </p:pic>
      <p:sp>
        <p:nvSpPr>
          <p:cNvPr id="130" name="Rectangle 129">
            <a:extLst>
              <a:ext uri="{FF2B5EF4-FFF2-40B4-BE49-F238E27FC236}">
                <a16:creationId xmlns:a16="http://schemas.microsoft.com/office/drawing/2014/main" id="{D19504FF-266B-4F6E-BAA1-DF9730E9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2" name="Rectangle 131">
            <a:extLst>
              <a:ext uri="{FF2B5EF4-FFF2-40B4-BE49-F238E27FC236}">
                <a16:creationId xmlns:a16="http://schemas.microsoft.com/office/drawing/2014/main" id="{6464F78D-891F-49EC-ADDE-5E581A66A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312"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8" name="Google Shape;114;p21">
            <a:extLst>
              <a:ext uri="{FF2B5EF4-FFF2-40B4-BE49-F238E27FC236}">
                <a16:creationId xmlns:a16="http://schemas.microsoft.com/office/drawing/2014/main" id="{9F469E45-0916-024E-BEF7-3A631A6C95D8}"/>
              </a:ext>
            </a:extLst>
          </p:cNvPr>
          <p:cNvPicPr preferRelativeResize="0"/>
          <p:nvPr/>
        </p:nvPicPr>
        <p:blipFill>
          <a:blip r:embed="rId4"/>
          <a:stretch>
            <a:fillRect/>
          </a:stretch>
        </p:blipFill>
        <p:spPr>
          <a:xfrm>
            <a:off x="4754254" y="780711"/>
            <a:ext cx="2671789" cy="2167476"/>
          </a:xfrm>
          <a:prstGeom prst="rect">
            <a:avLst/>
          </a:prstGeom>
          <a:noFill/>
        </p:spPr>
      </p:pic>
      <p:sp>
        <p:nvSpPr>
          <p:cNvPr id="134" name="Rectangle 133">
            <a:extLst>
              <a:ext uri="{FF2B5EF4-FFF2-40B4-BE49-F238E27FC236}">
                <a16:creationId xmlns:a16="http://schemas.microsoft.com/office/drawing/2014/main" id="{E125488F-35F4-46B0-BDF0-AFAA3610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6" name="Rectangle 135">
            <a:extLst>
              <a:ext uri="{FF2B5EF4-FFF2-40B4-BE49-F238E27FC236}">
                <a16:creationId xmlns:a16="http://schemas.microsoft.com/office/drawing/2014/main" id="{9911E146-5AE8-4892-B0B5-42052873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Google Shape;109;p21"/>
          <p:cNvSpPr txBox="1">
            <a:spLocks noGrp="1"/>
          </p:cNvSpPr>
          <p:nvPr>
            <p:ph type="title"/>
          </p:nvPr>
        </p:nvSpPr>
        <p:spPr>
          <a:xfrm>
            <a:off x="593253" y="3425294"/>
            <a:ext cx="3397924" cy="2800478"/>
          </a:xfrm>
          <a:prstGeom prst="rect">
            <a:avLst/>
          </a:prstGeom>
        </p:spPr>
        <p:txBody>
          <a:bodyPr spcFirstLastPara="1" vert="horz" lIns="91440" tIns="45720" rIns="91440" bIns="45720" rtlCol="0" anchor="ctr" anchorCtr="0">
            <a:normAutofit/>
          </a:bodyPr>
          <a:lstStyle/>
          <a:p>
            <a:pPr>
              <a:spcBef>
                <a:spcPct val="0"/>
              </a:spcBef>
            </a:pPr>
            <a:r>
              <a:rPr lang="en-US" b="0" kern="1200" cap="all" dirty="0">
                <a:solidFill>
                  <a:srgbClr val="FFFFFF"/>
                </a:solidFill>
                <a:latin typeface="+mj-lt"/>
                <a:ea typeface="+mj-ea"/>
                <a:cs typeface="+mj-cs"/>
              </a:rPr>
              <a:t>Difference to real world </a:t>
            </a:r>
            <a:r>
              <a:rPr lang="en-US" b="0" kern="1200" cap="all" dirty="0" err="1">
                <a:solidFill>
                  <a:srgbClr val="FFFFFF"/>
                </a:solidFill>
                <a:latin typeface="+mj-lt"/>
                <a:ea typeface="+mj-ea"/>
                <a:cs typeface="+mj-cs"/>
              </a:rPr>
              <a:t>databaases</a:t>
            </a:r>
            <a:endParaRPr lang="en-US" b="0" kern="1200" cap="all" dirty="0">
              <a:solidFill>
                <a:srgbClr val="FFFFFF"/>
              </a:solidFill>
              <a:latin typeface="+mj-lt"/>
              <a:ea typeface="+mj-ea"/>
              <a:cs typeface="+mj-cs"/>
            </a:endParaRPr>
          </a:p>
        </p:txBody>
      </p:sp>
      <p:sp>
        <p:nvSpPr>
          <p:cNvPr id="110" name="Google Shape;110;p21"/>
          <p:cNvSpPr txBox="1">
            <a:spLocks noGrp="1"/>
          </p:cNvSpPr>
          <p:nvPr>
            <p:ph type="body" idx="1"/>
          </p:nvPr>
        </p:nvSpPr>
        <p:spPr>
          <a:xfrm>
            <a:off x="4237867" y="3218555"/>
            <a:ext cx="3705323" cy="3182245"/>
          </a:xfrm>
          <a:prstGeom prst="rect">
            <a:avLst/>
          </a:prstGeom>
        </p:spPr>
        <p:txBody>
          <a:bodyPr spcFirstLastPara="1" vert="horz" lIns="91440" tIns="45720" rIns="91440" bIns="45720" rtlCol="0" anchor="ctr" anchorCtr="0">
            <a:normAutofit lnSpcReduction="10000"/>
          </a:bodyPr>
          <a:lstStyle/>
          <a:p>
            <a:pPr marL="0" indent="0">
              <a:spcBef>
                <a:spcPct val="20000"/>
              </a:spcBef>
              <a:spcAft>
                <a:spcPts val="600"/>
              </a:spcAft>
              <a:buClr>
                <a:srgbClr val="0063AA"/>
              </a:buClr>
              <a:buSzPct val="92000"/>
              <a:buFont typeface="Wingdings 2" panose="05020102010507070707" pitchFamily="18" charset="2"/>
              <a:buChar char=""/>
            </a:pPr>
            <a:endParaRPr lang="en-US" dirty="0"/>
          </a:p>
          <a:p>
            <a:pPr marL="0" indent="0">
              <a:spcBef>
                <a:spcPct val="20000"/>
              </a:spcBef>
              <a:spcAft>
                <a:spcPts val="600"/>
              </a:spcAft>
              <a:buClr>
                <a:srgbClr val="0063AA"/>
              </a:buClr>
              <a:buSzPct val="92000"/>
              <a:buNone/>
            </a:pPr>
            <a:r>
              <a:rPr lang="en-US" b="1" dirty="0"/>
              <a:t>Log</a:t>
            </a:r>
            <a:r>
              <a:rPr lang="en-US" dirty="0"/>
              <a:t>, like in the simple example plus:</a:t>
            </a:r>
          </a:p>
          <a:p>
            <a:pPr>
              <a:spcBef>
                <a:spcPct val="20000"/>
              </a:spcBef>
              <a:spcAft>
                <a:spcPts val="600"/>
              </a:spcAft>
              <a:buClr>
                <a:srgbClr val="0063AA"/>
              </a:buClr>
              <a:buSzPct val="92000"/>
              <a:buFont typeface="Wingdings 2" panose="05020102010507070707" pitchFamily="18" charset="2"/>
              <a:buChar char=""/>
            </a:pPr>
            <a:r>
              <a:rPr lang="en-US" dirty="0"/>
              <a:t>Concurrency handling</a:t>
            </a:r>
          </a:p>
          <a:p>
            <a:pPr>
              <a:spcBef>
                <a:spcPct val="20000"/>
              </a:spcBef>
              <a:spcAft>
                <a:spcPts val="600"/>
              </a:spcAft>
              <a:buClr>
                <a:srgbClr val="0063AA"/>
              </a:buClr>
              <a:buSzPct val="92000"/>
              <a:buFont typeface="Wingdings 2" panose="05020102010507070707" pitchFamily="18" charset="2"/>
              <a:buChar char=""/>
            </a:pPr>
            <a:r>
              <a:rPr lang="en-US" dirty="0"/>
              <a:t>Resource cleanup, compaction</a:t>
            </a:r>
          </a:p>
          <a:p>
            <a:pPr>
              <a:spcBef>
                <a:spcPct val="20000"/>
              </a:spcBef>
              <a:spcAft>
                <a:spcPts val="600"/>
              </a:spcAft>
              <a:buClr>
                <a:srgbClr val="0063AA"/>
              </a:buClr>
              <a:buSzPct val="92000"/>
              <a:buFont typeface="Wingdings 2" panose="05020102010507070707" pitchFamily="18" charset="2"/>
              <a:buChar char=""/>
            </a:pPr>
            <a:r>
              <a:rPr lang="en-US" dirty="0"/>
              <a:t>Error handling for partially written records</a:t>
            </a:r>
          </a:p>
          <a:p>
            <a:pPr>
              <a:spcBef>
                <a:spcPct val="20000"/>
              </a:spcBef>
              <a:spcAft>
                <a:spcPts val="600"/>
              </a:spcAft>
              <a:buClr>
                <a:srgbClr val="0063AA"/>
              </a:buClr>
              <a:buSzPct val="92000"/>
              <a:buFont typeface="Wingdings 2" panose="05020102010507070707" pitchFamily="18" charset="2"/>
              <a:buChar char=""/>
            </a:pPr>
            <a:r>
              <a:rPr lang="en-US" dirty="0"/>
              <a:t>Index</a:t>
            </a:r>
          </a:p>
          <a:p>
            <a:pPr>
              <a:spcBef>
                <a:spcPct val="20000"/>
              </a:spcBef>
              <a:spcAft>
                <a:spcPts val="600"/>
              </a:spcAft>
              <a:buClr>
                <a:srgbClr val="0063AA"/>
              </a:buClr>
              <a:buSzPct val="92000"/>
              <a:buFont typeface="Wingdings 2" panose="05020102010507070707" pitchFamily="18" charset="2"/>
              <a:buChar char=""/>
            </a:pPr>
            <a:r>
              <a:rPr lang="en-US" dirty="0"/>
              <a:t>Declarative query language</a:t>
            </a:r>
          </a:p>
          <a:p>
            <a:pPr marL="0" indent="0">
              <a:spcBef>
                <a:spcPct val="20000"/>
              </a:spcBef>
              <a:spcAft>
                <a:spcPts val="600"/>
              </a:spcAft>
              <a:buClr>
                <a:srgbClr val="0063AA"/>
              </a:buClr>
              <a:buSzPct val="92000"/>
              <a:buFont typeface="Wingdings 2" panose="05020102010507070707" pitchFamily="18" charset="2"/>
              <a:buChar char=""/>
            </a:pPr>
            <a:endParaRPr lang="en-US" dirty="0"/>
          </a:p>
        </p:txBody>
      </p:sp>
      <p:sp>
        <p:nvSpPr>
          <p:cNvPr id="2" name="Rechteck 1">
            <a:extLst>
              <a:ext uri="{FF2B5EF4-FFF2-40B4-BE49-F238E27FC236}">
                <a16:creationId xmlns:a16="http://schemas.microsoft.com/office/drawing/2014/main" id="{C530794E-D5AA-5445-B689-2AAB87475069}"/>
              </a:ext>
            </a:extLst>
          </p:cNvPr>
          <p:cNvSpPr/>
          <p:nvPr/>
        </p:nvSpPr>
        <p:spPr>
          <a:xfrm>
            <a:off x="8036239" y="3194092"/>
            <a:ext cx="3702878" cy="320670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 name="Grafik 2">
            <a:extLst>
              <a:ext uri="{FF2B5EF4-FFF2-40B4-BE49-F238E27FC236}">
                <a16:creationId xmlns:a16="http://schemas.microsoft.com/office/drawing/2014/main" id="{67688255-C95D-1C4F-B107-D2DD6A65CBF0}"/>
              </a:ext>
            </a:extLst>
          </p:cNvPr>
          <p:cNvPicPr>
            <a:picLocks noChangeAspect="1"/>
          </p:cNvPicPr>
          <p:nvPr/>
        </p:nvPicPr>
        <p:blipFill>
          <a:blip r:embed="rId5"/>
          <a:stretch>
            <a:fillRect/>
          </a:stretch>
        </p:blipFill>
        <p:spPr>
          <a:xfrm>
            <a:off x="8532919" y="900299"/>
            <a:ext cx="2843606" cy="1905216"/>
          </a:xfrm>
          <a:prstGeom prst="rect">
            <a:avLst/>
          </a:prstGeom>
        </p:spPr>
      </p:pic>
      <p:pic>
        <p:nvPicPr>
          <p:cNvPr id="4" name="Grafik 3">
            <a:extLst>
              <a:ext uri="{FF2B5EF4-FFF2-40B4-BE49-F238E27FC236}">
                <a16:creationId xmlns:a16="http://schemas.microsoft.com/office/drawing/2014/main" id="{61BED5A5-946F-3B4B-8095-F90D65BF1C65}"/>
              </a:ext>
            </a:extLst>
          </p:cNvPr>
          <p:cNvPicPr>
            <a:picLocks noChangeAspect="1"/>
          </p:cNvPicPr>
          <p:nvPr/>
        </p:nvPicPr>
        <p:blipFill rotWithShape="1">
          <a:blip r:embed="rId6"/>
          <a:srcRect l="3668" t="4013" r="3943" b="3474"/>
          <a:stretch/>
        </p:blipFill>
        <p:spPr>
          <a:xfrm>
            <a:off x="8160848" y="3595723"/>
            <a:ext cx="3437899" cy="2502569"/>
          </a:xfrm>
          <a:prstGeom prst="rect">
            <a:avLst/>
          </a:prstGeom>
        </p:spPr>
      </p:pic>
    </p:spTree>
    <p:extLst>
      <p:ext uri="{BB962C8B-B14F-4D97-AF65-F5344CB8AC3E}">
        <p14:creationId xmlns:p14="http://schemas.microsoft.com/office/powerpoint/2010/main" val="409635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sz="1467" u="sng" dirty="0">
              <a:solidFill>
                <a:schemeClr val="hlink"/>
              </a:solidFill>
            </a:endParaRPr>
          </a:p>
          <a:p>
            <a:pPr marL="0" indent="0">
              <a:spcBef>
                <a:spcPts val="2133"/>
              </a:spcBef>
              <a:spcAft>
                <a:spcPts val="2133"/>
              </a:spcAft>
              <a:buNone/>
            </a:pPr>
            <a:r>
              <a:rPr lang="de-DE" sz="1600" dirty="0">
                <a:hlinkClick r:id="rId4"/>
              </a:rPr>
              <a:t>https://dataschool.com/learn-sql/</a:t>
            </a:r>
            <a:r>
              <a:rPr lang="de-DE" sz="1600" dirty="0"/>
              <a:t> </a:t>
            </a:r>
            <a:r>
              <a:rPr lang="de-DE" sz="1600" dirty="0" err="1"/>
              <a:t>is</a:t>
            </a:r>
            <a:r>
              <a:rPr lang="de-DE" sz="1600" dirty="0"/>
              <a:t> a </a:t>
            </a:r>
            <a:r>
              <a:rPr lang="de-DE" sz="1600" dirty="0" err="1"/>
              <a:t>great</a:t>
            </a:r>
            <a:r>
              <a:rPr lang="de-DE" sz="1600" dirty="0"/>
              <a:t> </a:t>
            </a:r>
            <a:r>
              <a:rPr lang="de-DE" sz="1600" dirty="0" err="1"/>
              <a:t>resource</a:t>
            </a:r>
            <a:r>
              <a:rPr lang="de-DE" sz="1600" dirty="0"/>
              <a:t> </a:t>
            </a:r>
            <a:r>
              <a:rPr lang="de-DE" sz="1600" dirty="0" err="1"/>
              <a:t>for</a:t>
            </a:r>
            <a:r>
              <a:rPr lang="de-DE" sz="1600" dirty="0"/>
              <a:t> </a:t>
            </a:r>
            <a:r>
              <a:rPr lang="de-DE" sz="1600" dirty="0" err="1"/>
              <a:t>learning</a:t>
            </a:r>
            <a:endParaRPr lang="de-DE" sz="1467" u="sng" dirty="0">
              <a:solidFill>
                <a:schemeClr val="hlink"/>
              </a:solidFill>
            </a:endParaRPr>
          </a:p>
          <a:p>
            <a:pPr marL="0" indent="0">
              <a:spcBef>
                <a:spcPts val="2133"/>
              </a:spcBef>
              <a:spcAft>
                <a:spcPts val="2133"/>
              </a:spcAft>
              <a:buNone/>
            </a:pPr>
            <a:endParaRPr lang="de-DE" sz="1467" u="sng" dirty="0">
              <a:solidFill>
                <a:schemeClr val="hlink"/>
              </a:solidFill>
            </a:endParaRPr>
          </a:p>
          <a:p>
            <a:pPr marL="0" indent="0">
              <a:spcBef>
                <a:spcPts val="2133"/>
              </a:spcBef>
              <a:spcAft>
                <a:spcPts val="2133"/>
              </a:spcAft>
              <a:buNone/>
            </a:pPr>
            <a:endParaRPr lang="de-DE" dirty="0"/>
          </a:p>
        </p:txBody>
      </p:sp>
    </p:spTree>
    <p:extLst>
      <p:ext uri="{BB962C8B-B14F-4D97-AF65-F5344CB8AC3E}">
        <p14:creationId xmlns:p14="http://schemas.microsoft.com/office/powerpoint/2010/main" val="21600877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3"/>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a:p>
            <a:r>
              <a:rPr lang="de-DE" dirty="0"/>
              <a:t>Data </a:t>
            </a:r>
            <a:r>
              <a:rPr lang="de-DE" dirty="0" err="1"/>
              <a:t>science</a:t>
            </a:r>
            <a:r>
              <a:rPr lang="de-DE" dirty="0"/>
              <a:t> in </a:t>
            </a:r>
            <a:r>
              <a:rPr lang="de-DE" dirty="0" err="1"/>
              <a:t>the</a:t>
            </a:r>
            <a:r>
              <a:rPr lang="de-DE" dirty="0"/>
              <a:t> </a:t>
            </a:r>
            <a:r>
              <a:rPr lang="de-DE" dirty="0" err="1"/>
              <a:t>shell</a:t>
            </a:r>
            <a:r>
              <a:rPr lang="de-DE" dirty="0"/>
              <a:t> </a:t>
            </a:r>
            <a:r>
              <a:rPr lang="de-DE" dirty="0">
                <a:hlinkClick r:id="rId4"/>
              </a:rPr>
              <a:t>https://blog.robertelder.org/data-science-linux-command-line/</a:t>
            </a:r>
            <a:r>
              <a:rPr lang="de-DE" dirty="0"/>
              <a:t> </a:t>
            </a:r>
          </a:p>
        </p:txBody>
      </p:sp>
    </p:spTree>
    <p:extLst>
      <p:ext uri="{BB962C8B-B14F-4D97-AF65-F5344CB8AC3E}">
        <p14:creationId xmlns:p14="http://schemas.microsoft.com/office/powerpoint/2010/main" val="40764292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dirty="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a:extLst>
              <a:ext uri="{FF2B5EF4-FFF2-40B4-BE49-F238E27FC236}">
                <a16:creationId xmlns:a16="http://schemas.microsoft.com/office/drawing/2014/main" id="{8C62E994-C756-0145-98D9-5A535760F272}"/>
              </a:ext>
            </a:extLst>
          </p:cNvPr>
          <p:cNvPicPr>
            <a:picLocks noGrp="1" noChangeAspect="1"/>
          </p:cNvPicPr>
          <p:nvPr>
            <p:ph idx="1"/>
          </p:nvPr>
        </p:nvPicPr>
        <p:blipFill>
          <a:blip r:embed="rId3"/>
          <a:stretch>
            <a:fillRect/>
          </a:stretch>
        </p:blipFill>
        <p:spPr>
          <a:xfrm>
            <a:off x="937606" y="643467"/>
            <a:ext cx="10316788" cy="5571066"/>
          </a:xfrm>
          <a:prstGeom prst="rect">
            <a:avLst/>
          </a:prstGeom>
        </p:spPr>
      </p:pic>
      <p:sp>
        <p:nvSpPr>
          <p:cNvPr id="5" name="Rechteck 4">
            <a:extLst>
              <a:ext uri="{FF2B5EF4-FFF2-40B4-BE49-F238E27FC236}">
                <a16:creationId xmlns:a16="http://schemas.microsoft.com/office/drawing/2014/main" id="{0714ABD3-92DA-6647-A5E5-76CDBDCEBC7B}"/>
              </a:ext>
            </a:extLst>
          </p:cNvPr>
          <p:cNvSpPr/>
          <p:nvPr/>
        </p:nvSpPr>
        <p:spPr>
          <a:xfrm>
            <a:off x="2890082" y="6400800"/>
            <a:ext cx="5991705" cy="369332"/>
          </a:xfrm>
          <a:prstGeom prst="rect">
            <a:avLst/>
          </a:prstGeom>
        </p:spPr>
        <p:txBody>
          <a:bodyPr wrap="none">
            <a:spAutoFit/>
          </a:bodyPr>
          <a:lstStyle/>
          <a:p>
            <a:r>
              <a:rPr lang="de-DE" dirty="0">
                <a:hlinkClick r:id="rId4"/>
              </a:rPr>
              <a:t>https://chartio.com/blog/cloud-data-management-book-launch/</a:t>
            </a:r>
            <a:endParaRPr lang="de-DE" dirty="0"/>
          </a:p>
        </p:txBody>
      </p:sp>
    </p:spTree>
    <p:extLst>
      <p:ext uri="{BB962C8B-B14F-4D97-AF65-F5344CB8AC3E}">
        <p14:creationId xmlns:p14="http://schemas.microsoft.com/office/powerpoint/2010/main" val="1492600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8EABCD1-D195-BE4E-A8DD-81F749534BCC}"/>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spcBef>
                <a:spcPct val="0"/>
              </a:spcBef>
            </a:pPr>
            <a:r>
              <a:rPr lang="en-US">
                <a:solidFill>
                  <a:srgbClr val="FFFFFF"/>
                </a:solidFill>
              </a:rPr>
              <a:t>Choosing a evaluation metric</a:t>
            </a:r>
          </a:p>
        </p:txBody>
      </p:sp>
      <p:sp>
        <p:nvSpPr>
          <p:cNvPr id="3" name="Textplatzhalter 2">
            <a:extLst>
              <a:ext uri="{FF2B5EF4-FFF2-40B4-BE49-F238E27FC236}">
                <a16:creationId xmlns:a16="http://schemas.microsoft.com/office/drawing/2014/main" id="{79E540B7-D7B2-8F4D-BDBE-AADF153A0C7F}"/>
              </a:ext>
            </a:extLst>
          </p:cNvPr>
          <p:cNvSpPr>
            <a:spLocks noGrp="1"/>
          </p:cNvSpPr>
          <p:nvPr>
            <p:ph type="body" idx="1"/>
          </p:nvPr>
        </p:nvSpPr>
        <p:spPr>
          <a:xfrm>
            <a:off x="601255" y="2177142"/>
            <a:ext cx="3409782" cy="3823607"/>
          </a:xfrm>
        </p:spPr>
        <p:txBody>
          <a:bodyPr vert="horz" lIns="91440" tIns="45720" rIns="91440" bIns="45720" rtlCol="0" anchor="ctr">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Tailor it to the business need</a:t>
            </a:r>
          </a:p>
          <a:p>
            <a:pPr>
              <a:spcBef>
                <a:spcPct val="20000"/>
              </a:spcBef>
              <a:spcAft>
                <a:spcPts val="600"/>
              </a:spcAft>
              <a:buSzPct val="92000"/>
              <a:buFont typeface="Wingdings 2" panose="05020102010507070707" pitchFamily="18" charset="2"/>
              <a:buChar char=""/>
            </a:pPr>
            <a:r>
              <a:rPr lang="en-US" dirty="0">
                <a:solidFill>
                  <a:srgbClr val="FFFFFF"/>
                </a:solidFill>
              </a:rPr>
              <a:t>Potentially handle imbalanced data</a:t>
            </a:r>
          </a:p>
          <a:p>
            <a:pPr>
              <a:spcBef>
                <a:spcPct val="20000"/>
              </a:spcBef>
              <a:spcAft>
                <a:spcPts val="600"/>
              </a:spcAft>
              <a:buSzPct val="92000"/>
              <a:buFont typeface="Wingdings 2" panose="05020102010507070707" pitchFamily="18" charset="2"/>
              <a:buChar char=""/>
            </a:pPr>
            <a:r>
              <a:rPr lang="en-US" dirty="0">
                <a:solidFill>
                  <a:srgbClr val="FFFFFF"/>
                </a:solidFill>
              </a:rPr>
              <a:t>Precision easily is about 100% in imbalanced case if majority class is predicted always</a:t>
            </a:r>
          </a:p>
          <a:p>
            <a:pPr>
              <a:spcBef>
                <a:spcPct val="20000"/>
              </a:spcBef>
              <a:spcAft>
                <a:spcPts val="600"/>
              </a:spcAft>
              <a:buSzPct val="92000"/>
              <a:buFont typeface="Wingdings 2" panose="05020102010507070707" pitchFamily="18" charset="2"/>
              <a:buChar char=""/>
            </a:pPr>
            <a:r>
              <a:rPr lang="en-US" dirty="0">
                <a:solidFill>
                  <a:srgbClr val="FFFFFF"/>
                </a:solidFill>
              </a:rPr>
              <a:t>Are all classes equally important?</a:t>
            </a:r>
          </a:p>
        </p:txBody>
      </p:sp>
      <p:pic>
        <p:nvPicPr>
          <p:cNvPr id="5" name="Grafik 4">
            <a:extLst>
              <a:ext uri="{FF2B5EF4-FFF2-40B4-BE49-F238E27FC236}">
                <a16:creationId xmlns:a16="http://schemas.microsoft.com/office/drawing/2014/main" id="{A2D09C52-9EA6-D041-985E-890100714194}"/>
              </a:ext>
            </a:extLst>
          </p:cNvPr>
          <p:cNvPicPr>
            <a:picLocks noChangeAspect="1"/>
          </p:cNvPicPr>
          <p:nvPr/>
        </p:nvPicPr>
        <p:blipFill>
          <a:blip r:embed="rId2"/>
          <a:stretch>
            <a:fillRect/>
          </a:stretch>
        </p:blipFill>
        <p:spPr>
          <a:xfrm>
            <a:off x="4592231" y="1046346"/>
            <a:ext cx="6831503" cy="4747894"/>
          </a:xfrm>
          <a:prstGeom prst="rect">
            <a:avLst/>
          </a:prstGeom>
        </p:spPr>
      </p:pic>
    </p:spTree>
    <p:extLst>
      <p:ext uri="{BB962C8B-B14F-4D97-AF65-F5344CB8AC3E}">
        <p14:creationId xmlns:p14="http://schemas.microsoft.com/office/powerpoint/2010/main" val="397148417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first</a:t>
            </a:r>
            <a:r>
              <a:rPr lang="de-DE" dirty="0"/>
              <a:t> </a:t>
            </a:r>
            <a:r>
              <a:rPr lang="de-DE" dirty="0" err="1"/>
              <a:t>work</a:t>
            </a:r>
            <a:r>
              <a:rPr lang="de-DE" dirty="0"/>
              <a:t> on E2E </a:t>
            </a:r>
            <a:r>
              <a:rPr lang="de-DE" dirty="0" err="1"/>
              <a:t>workflow</a:t>
            </a:r>
            <a:r>
              <a:rPr lang="de-DE" dirty="0"/>
              <a:t> (</a:t>
            </a:r>
            <a:r>
              <a:rPr lang="de-DE" dirty="0" err="1"/>
              <a:t>even</a:t>
            </a:r>
            <a:r>
              <a:rPr lang="de-DE" dirty="0"/>
              <a:t> </a:t>
            </a:r>
            <a:r>
              <a:rPr lang="de-DE" dirty="0" err="1"/>
              <a:t>if</a:t>
            </a:r>
            <a:r>
              <a:rPr lang="de-DE" dirty="0"/>
              <a:t> </a:t>
            </a:r>
            <a:r>
              <a:rPr lang="de-DE" dirty="0" err="1"/>
              <a:t>predictions</a:t>
            </a:r>
            <a:r>
              <a:rPr lang="de-DE" dirty="0"/>
              <a:t> </a:t>
            </a:r>
            <a:r>
              <a:rPr lang="de-DE" dirty="0" err="1"/>
              <a:t>are</a:t>
            </a:r>
            <a:r>
              <a:rPr lang="de-DE" dirty="0"/>
              <a:t> </a:t>
            </a:r>
            <a:r>
              <a:rPr lang="de-DE" dirty="0" err="1"/>
              <a:t>useless</a:t>
            </a:r>
            <a:r>
              <a:rPr lang="de-DE" dirty="0"/>
              <a:t>)</a:t>
            </a:r>
            <a:endParaRPr lang="de"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2</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368682775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14153"/>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2351543"/>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Screenshot enthält.&#10;&#10;Automatisch generierte Beschreibung">
            <a:extLst>
              <a:ext uri="{FF2B5EF4-FFF2-40B4-BE49-F238E27FC236}">
                <a16:creationId xmlns:a16="http://schemas.microsoft.com/office/drawing/2014/main" id="{16043F55-533A-F443-ABE7-C0AAEB55D645}"/>
              </a:ext>
            </a:extLst>
          </p:cNvPr>
          <p:cNvPicPr>
            <a:picLocks noChangeAspect="1"/>
          </p:cNvPicPr>
          <p:nvPr/>
        </p:nvPicPr>
        <p:blipFill>
          <a:blip r:embed="rId4"/>
          <a:stretch>
            <a:fillRect/>
          </a:stretch>
        </p:blipFill>
        <p:spPr>
          <a:xfrm>
            <a:off x="4241830" y="4281620"/>
            <a:ext cx="7922366" cy="2576379"/>
          </a:xfrm>
          <a:prstGeom prst="rect">
            <a:avLst/>
          </a:prstGeom>
        </p:spPr>
      </p:pic>
      <p:sp>
        <p:nvSpPr>
          <p:cNvPr id="8" name="Textfeld 7">
            <a:extLst>
              <a:ext uri="{FF2B5EF4-FFF2-40B4-BE49-F238E27FC236}">
                <a16:creationId xmlns:a16="http://schemas.microsoft.com/office/drawing/2014/main" id="{C213F05D-97D7-EE4D-A4EA-9AD1B773430A}"/>
              </a:ext>
            </a:extLst>
          </p:cNvPr>
          <p:cNvSpPr txBox="1"/>
          <p:nvPr/>
        </p:nvSpPr>
        <p:spPr>
          <a:xfrm>
            <a:off x="2154398" y="6211668"/>
            <a:ext cx="3291840" cy="646331"/>
          </a:xfrm>
          <a:prstGeom prst="rect">
            <a:avLst/>
          </a:prstGeom>
          <a:noFill/>
        </p:spPr>
        <p:txBody>
          <a:bodyPr wrap="square" rtlCol="0">
            <a:spAutoFit/>
          </a:bodyPr>
          <a:lstStyle/>
          <a:p>
            <a:r>
              <a:rPr lang="de-DE" dirty="0"/>
              <a:t>Hidden Technical </a:t>
            </a:r>
            <a:r>
              <a:rPr lang="de-DE" dirty="0" err="1"/>
              <a:t>Debt</a:t>
            </a:r>
            <a:r>
              <a:rPr lang="de-DE" dirty="0"/>
              <a:t> in </a:t>
            </a:r>
            <a:r>
              <a:rPr lang="de-DE" dirty="0" err="1"/>
              <a:t>Machine</a:t>
            </a:r>
            <a:r>
              <a:rPr lang="de-DE" dirty="0"/>
              <a:t> Learning Systems</a:t>
            </a:r>
          </a:p>
        </p:txBody>
      </p:sp>
    </p:spTree>
    <p:extLst>
      <p:ext uri="{BB962C8B-B14F-4D97-AF65-F5344CB8AC3E}">
        <p14:creationId xmlns:p14="http://schemas.microsoft.com/office/powerpoint/2010/main" val="122018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https://www.youtube.com/watch?v=K0hg6o9MWKQ">
            <a:extLst>
              <a:ext uri="{FF2B5EF4-FFF2-40B4-BE49-F238E27FC236}">
                <a16:creationId xmlns:a16="http://schemas.microsoft.com/office/drawing/2014/main" id="{6871F752-9CEE-394B-ADF4-BD7FC96B2E6B}"/>
              </a:ext>
            </a:extLst>
          </p:cNvPr>
          <p:cNvPicPr>
            <a:picLocks noGrp="1" noChangeAspect="1"/>
          </p:cNvPicPr>
          <p:nvPr>
            <p:ph idx="1"/>
          </p:nvPr>
        </p:nvPicPr>
        <p:blipFill>
          <a:blip r:embed="rId2"/>
          <a:stretch>
            <a:fillRect/>
          </a:stretch>
        </p:blipFill>
        <p:spPr>
          <a:xfrm>
            <a:off x="1313968" y="643467"/>
            <a:ext cx="9564063" cy="5571066"/>
          </a:xfrm>
          <a:prstGeom prst="rect">
            <a:avLst/>
          </a:prstGeom>
        </p:spPr>
      </p:pic>
      <p:sp>
        <p:nvSpPr>
          <p:cNvPr id="6" name="Rechteck 5">
            <a:extLst>
              <a:ext uri="{FF2B5EF4-FFF2-40B4-BE49-F238E27FC236}">
                <a16:creationId xmlns:a16="http://schemas.microsoft.com/office/drawing/2014/main" id="{F208BF0C-C61E-2644-8F9B-3CA41BD4F0E8}"/>
              </a:ext>
            </a:extLst>
          </p:cNvPr>
          <p:cNvSpPr/>
          <p:nvPr/>
        </p:nvSpPr>
        <p:spPr>
          <a:xfrm>
            <a:off x="2916448" y="6433304"/>
            <a:ext cx="5125699" cy="369332"/>
          </a:xfrm>
          <a:prstGeom prst="rect">
            <a:avLst/>
          </a:prstGeom>
        </p:spPr>
        <p:txBody>
          <a:bodyPr wrap="none">
            <a:spAutoFit/>
          </a:bodyPr>
          <a:lstStyle/>
          <a:p>
            <a:r>
              <a:rPr lang="de-DE" dirty="0">
                <a:hlinkClick r:id="rId3"/>
              </a:rPr>
              <a:t>https://www.youtube.com/watch?v=K0hg6o9MWKQ</a:t>
            </a:r>
            <a:endParaRPr lang="de-DE" dirty="0"/>
          </a:p>
        </p:txBody>
      </p:sp>
    </p:spTree>
    <p:extLst>
      <p:ext uri="{BB962C8B-B14F-4D97-AF65-F5344CB8AC3E}">
        <p14:creationId xmlns:p14="http://schemas.microsoft.com/office/powerpoint/2010/main" val="1452880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3</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11B4C-5B03-AF4C-AD3F-312CD4FE2AC8}"/>
              </a:ext>
            </a:extLst>
          </p:cNvPr>
          <p:cNvSpPr>
            <a:spLocks noGrp="1"/>
          </p:cNvSpPr>
          <p:nvPr>
            <p:ph type="title"/>
          </p:nvPr>
        </p:nvSpPr>
        <p:spPr/>
        <p:txBody>
          <a:bodyPr/>
          <a:lstStyle/>
          <a:p>
            <a:r>
              <a:rPr lang="de-DE" dirty="0" err="1"/>
              <a:t>If</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brush</a:t>
            </a:r>
            <a:r>
              <a:rPr lang="de-DE" dirty="0"/>
              <a:t> </a:t>
            </a:r>
            <a:r>
              <a:rPr lang="de-DE" dirty="0" err="1"/>
              <a:t>up</a:t>
            </a:r>
            <a:r>
              <a:rPr lang="de-DE" dirty="0"/>
              <a:t> </a:t>
            </a:r>
            <a:r>
              <a:rPr lang="de-DE" dirty="0" err="1"/>
              <a:t>your</a:t>
            </a:r>
            <a:r>
              <a:rPr lang="de-DE" dirty="0"/>
              <a:t> CLI </a:t>
            </a:r>
            <a:r>
              <a:rPr lang="de-DE" dirty="0" err="1"/>
              <a:t>skills</a:t>
            </a:r>
            <a:endParaRPr lang="de-DE" dirty="0"/>
          </a:p>
        </p:txBody>
      </p:sp>
      <p:sp>
        <p:nvSpPr>
          <p:cNvPr id="3" name="Inhaltsplatzhalter 2">
            <a:extLst>
              <a:ext uri="{FF2B5EF4-FFF2-40B4-BE49-F238E27FC236}">
                <a16:creationId xmlns:a16="http://schemas.microsoft.com/office/drawing/2014/main" id="{CE16B53A-C927-B740-A0E6-E1643CE8B105}"/>
              </a:ext>
            </a:extLst>
          </p:cNvPr>
          <p:cNvSpPr>
            <a:spLocks noGrp="1"/>
          </p:cNvSpPr>
          <p:nvPr>
            <p:ph idx="1"/>
          </p:nvPr>
        </p:nvSpPr>
        <p:spPr/>
        <p:txBody>
          <a:bodyPr/>
          <a:lstStyle/>
          <a:p>
            <a:r>
              <a:rPr lang="de-DE" dirty="0">
                <a:hlinkClick r:id="rId2"/>
              </a:rPr>
              <a:t>https://blog.robertelder.org/data-science-linux-command-line/</a:t>
            </a:r>
            <a:r>
              <a:rPr lang="de-DE" dirty="0"/>
              <a:t> </a:t>
            </a:r>
          </a:p>
          <a:p>
            <a:r>
              <a:rPr lang="de-DE" dirty="0" err="1"/>
              <a:t>Gives</a:t>
            </a:r>
            <a:r>
              <a:rPr lang="de-DE" dirty="0"/>
              <a:t> a </a:t>
            </a:r>
            <a:r>
              <a:rPr lang="de-DE" dirty="0" err="1"/>
              <a:t>great</a:t>
            </a:r>
            <a:r>
              <a:rPr lang="de-DE" dirty="0"/>
              <a:t> </a:t>
            </a:r>
            <a:r>
              <a:rPr lang="de-DE" dirty="0" err="1"/>
              <a:t>introduction</a:t>
            </a:r>
            <a:r>
              <a:rPr lang="de-DE" dirty="0"/>
              <a:t> </a:t>
            </a:r>
            <a:r>
              <a:rPr lang="de-DE" dirty="0" err="1"/>
              <a:t>to</a:t>
            </a:r>
            <a:r>
              <a:rPr lang="de-DE" dirty="0"/>
              <a:t> </a:t>
            </a:r>
            <a:r>
              <a:rPr lang="de-DE" dirty="0" err="1"/>
              <a:t>the</a:t>
            </a:r>
            <a:r>
              <a:rPr lang="de-DE" dirty="0"/>
              <a:t> </a:t>
            </a:r>
            <a:r>
              <a:rPr lang="de-DE" dirty="0" err="1"/>
              <a:t>tools</a:t>
            </a:r>
            <a:r>
              <a:rPr lang="de-DE" dirty="0"/>
              <a:t> </a:t>
            </a:r>
            <a:r>
              <a:rPr lang="de-DE" dirty="0" err="1"/>
              <a:t>available</a:t>
            </a:r>
            <a:endParaRPr lang="de-DE" dirty="0"/>
          </a:p>
        </p:txBody>
      </p:sp>
    </p:spTree>
    <p:extLst>
      <p:ext uri="{BB962C8B-B14F-4D97-AF65-F5344CB8AC3E}">
        <p14:creationId xmlns:p14="http://schemas.microsoft.com/office/powerpoint/2010/main" val="4668572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 </a:t>
            </a:r>
            <a:r>
              <a:rPr lang="de-DE" dirty="0" err="1">
                <a:solidFill>
                  <a:srgbClr val="FFFFFF"/>
                </a:solidFill>
              </a:rPr>
              <a:t>hands</a:t>
            </a:r>
            <a:r>
              <a:rPr lang="de-DE" dirty="0">
                <a:solidFill>
                  <a:srgbClr val="FFFFFF"/>
                </a:solidFill>
              </a:rPr>
              <a:t>-on </a:t>
            </a:r>
            <a:r>
              <a:rPr lang="de-DE" dirty="0" err="1">
                <a:solidFill>
                  <a:srgbClr val="FFFFFF"/>
                </a:solidFill>
              </a:rPr>
              <a:t>project</a:t>
            </a:r>
            <a:endParaRPr lang="de-DE" dirty="0">
              <a:solidFill>
                <a:srgbClr val="FFFFFF"/>
              </a:solidFill>
            </a:endParaRP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(optional)</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3"/>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4"/>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48751011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r>
              <a:rPr lang="en-US" dirty="0">
                <a:solidFill>
                  <a:schemeClr val="bg1">
                    <a:lumMod val="85000"/>
                    <a:lumOff val="15000"/>
                  </a:schemeClr>
                </a:solidFill>
                <a:hlinkClick r:id="rId3"/>
              </a:rPr>
              <a:t>Georg Heiler </a:t>
            </a:r>
            <a:r>
              <a:rPr lang="en-US" dirty="0">
                <a:solidFill>
                  <a:schemeClr val="bg1">
                    <a:lumMod val="85000"/>
                    <a:lumOff val="15000"/>
                  </a:schemeClr>
                </a:solidFill>
              </a:rPr>
              <a:t>@</a:t>
            </a:r>
            <a:r>
              <a:rPr lang="en-US" dirty="0" err="1">
                <a:solidFill>
                  <a:schemeClr val="bg1">
                    <a:lumMod val="85000"/>
                    <a:lumOff val="15000"/>
                  </a:schemeClr>
                </a:solidFill>
              </a:rPr>
              <a:t>geoHeil</a:t>
            </a:r>
            <a:endParaRPr lang="en-US" dirty="0">
              <a:solidFill>
                <a:schemeClr val="bg1">
                  <a:lumMod val="85000"/>
                  <a:lumOff val="15000"/>
                </a:schemeClr>
              </a:solidFill>
            </a:endParaRP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977551531"/>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4"/>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190245254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43</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3"/>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3"/>
              </a:rPr>
              <a:t>Datagrip</a:t>
            </a:r>
            <a:r>
              <a:rPr lang="de-DE" dirty="0"/>
              <a:t> </a:t>
            </a:r>
            <a:r>
              <a:rPr lang="de-DE" dirty="0" err="1"/>
              <a:t>recommended</a:t>
            </a:r>
            <a:r>
              <a:rPr lang="de-DE" dirty="0"/>
              <a:t>, </a:t>
            </a:r>
            <a:r>
              <a:rPr lang="de-DE" dirty="0">
                <a:hlinkClick r:id="rId4"/>
              </a:rPr>
              <a:t>free EDU license available</a:t>
            </a:r>
            <a:r>
              <a:rPr lang="de-DE" dirty="0"/>
              <a:t>)</a:t>
            </a:r>
          </a:p>
          <a:p>
            <a:r>
              <a:rPr lang="de-DE" dirty="0"/>
              <a:t>Optional JDK8 (</a:t>
            </a:r>
            <a:r>
              <a:rPr lang="de-DE" dirty="0" err="1"/>
              <a:t>if</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use</a:t>
            </a:r>
            <a:r>
              <a:rPr lang="de-DE" dirty="0"/>
              <a:t> JVM </a:t>
            </a:r>
            <a:r>
              <a:rPr lang="de-DE" dirty="0" err="1"/>
              <a:t>tools</a:t>
            </a:r>
            <a:r>
              <a:rPr lang="de-DE" dirty="0"/>
              <a:t> </a:t>
            </a:r>
            <a:r>
              <a:rPr lang="de-DE" dirty="0" err="1"/>
              <a:t>or</a:t>
            </a:r>
            <a:r>
              <a:rPr lang="de-DE" dirty="0"/>
              <a:t> </a:t>
            </a:r>
            <a:r>
              <a:rPr lang="de-DE" dirty="0" err="1"/>
              <a:t>we</a:t>
            </a:r>
            <a:r>
              <a:rPr lang="de-DE" dirty="0"/>
              <a:t> </a:t>
            </a:r>
            <a:r>
              <a:rPr lang="de-DE" dirty="0" err="1"/>
              <a:t>work</a:t>
            </a:r>
            <a:r>
              <a:rPr lang="de-DE" dirty="0"/>
              <a:t> on </a:t>
            </a:r>
            <a:r>
              <a:rPr lang="de-DE" dirty="0" err="1"/>
              <a:t>big-data</a:t>
            </a:r>
            <a:r>
              <a:rPr lang="de-DE" dirty="0"/>
              <a:t> </a:t>
            </a:r>
            <a:r>
              <a:rPr lang="de-DE" dirty="0" err="1"/>
              <a:t>related</a:t>
            </a:r>
            <a:r>
              <a:rPr lang="de-DE" dirty="0"/>
              <a:t> </a:t>
            </a:r>
            <a:r>
              <a:rPr lang="de-DE" dirty="0" err="1"/>
              <a:t>exercises</a:t>
            </a:r>
            <a:r>
              <a:rPr lang="de-DE" dirty="0"/>
              <a:t>)</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3"/>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4"/>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51</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52</a:t>
            </a:fld>
            <a:endParaRPr lang="en-US"/>
          </a:p>
        </p:txBody>
      </p:sp>
    </p:spTree>
    <p:extLst>
      <p:ext uri="{BB962C8B-B14F-4D97-AF65-F5344CB8AC3E}">
        <p14:creationId xmlns:p14="http://schemas.microsoft.com/office/powerpoint/2010/main" val="968821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53</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57</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0000" lnSpcReduction="20000"/>
          </a:bodyPr>
          <a:lstStyle/>
          <a:p>
            <a:pPr>
              <a:lnSpc>
                <a:spcPct val="90000"/>
              </a:lnSpc>
            </a:pPr>
            <a:r>
              <a:rPr lang="de-DE" sz="900" dirty="0">
                <a:solidFill>
                  <a:schemeClr val="tx2"/>
                </a:solidFill>
              </a:rPr>
              <a:t>check out </a:t>
            </a:r>
            <a:r>
              <a:rPr lang="de-DE" sz="900" u="sng" dirty="0">
                <a:solidFill>
                  <a:schemeClr val="tx2"/>
                </a:solidFill>
                <a:hlinkClick r:id="rId3"/>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de-DE" sz="900" dirty="0">
              <a:solidFill>
                <a:schemeClr val="tx2"/>
              </a:solidFill>
              <a:hlinkClick r:id="rId4"/>
            </a:endParaRPr>
          </a:p>
          <a:p>
            <a:pPr>
              <a:lnSpc>
                <a:spcPct val="90000"/>
              </a:lnSpc>
            </a:pPr>
            <a:r>
              <a:rPr lang="de-DE" sz="900" dirty="0">
                <a:solidFill>
                  <a:schemeClr val="tx2"/>
                </a:solidFill>
                <a:hlinkClick r:id="rId4"/>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5"/>
              </a:rPr>
              <a:t>http://faculty.marshall.usc.edu/gareth-james/ISL/</a:t>
            </a:r>
            <a:endParaRPr lang="de-DE" sz="900" dirty="0">
              <a:solidFill>
                <a:schemeClr val="tx2"/>
              </a:solidFill>
            </a:endParaRPr>
          </a:p>
          <a:p>
            <a:pPr>
              <a:lnSpc>
                <a:spcPct val="90000"/>
              </a:lnSpc>
            </a:pPr>
            <a:r>
              <a:rPr lang="de-DE" sz="900" dirty="0">
                <a:solidFill>
                  <a:schemeClr val="tx2"/>
                </a:solidFill>
                <a:hlinkClick r:id="rId6"/>
              </a:rPr>
              <a:t>https://dataintensive.net</a:t>
            </a:r>
            <a:r>
              <a:rPr lang="de-DE" sz="900" dirty="0">
                <a:solidFill>
                  <a:schemeClr val="tx2"/>
                </a:solidFill>
              </a:rPr>
              <a:t> </a:t>
            </a:r>
          </a:p>
          <a:p>
            <a:pPr>
              <a:lnSpc>
                <a:spcPct val="90000"/>
              </a:lnSpc>
            </a:pPr>
            <a:r>
              <a:rPr lang="de-DE" sz="900" dirty="0">
                <a:solidFill>
                  <a:schemeClr val="tx2"/>
                </a:solidFill>
                <a:hlinkClick r:id="rId7"/>
              </a:rPr>
              <a:t>https://r4ds.had.co</a:t>
            </a:r>
            <a:r>
              <a:rPr lang="de-DE" sz="900" dirty="0">
                <a:solidFill>
                  <a:schemeClr val="tx2"/>
                </a:solidFill>
              </a:rPr>
              <a:t>. </a:t>
            </a:r>
          </a:p>
          <a:p>
            <a:pPr>
              <a:lnSpc>
                <a:spcPct val="90000"/>
              </a:lnSpc>
            </a:pPr>
            <a:r>
              <a:rPr lang="de-DE" sz="900" dirty="0">
                <a:solidFill>
                  <a:schemeClr val="tx2"/>
                </a:solidFill>
                <a:hlinkClick r:id="rId8"/>
              </a:rPr>
              <a:t>https://www.amazon.de/dp/B07L9JDXM8/</a:t>
            </a:r>
            <a:r>
              <a:rPr lang="de-DE" sz="900" dirty="0">
                <a:solidFill>
                  <a:schemeClr val="tx2"/>
                </a:solidFill>
              </a:rPr>
              <a:t> </a:t>
            </a:r>
          </a:p>
          <a:p>
            <a:pPr>
              <a:lnSpc>
                <a:spcPct val="90000"/>
              </a:lnSpc>
            </a:pPr>
            <a:r>
              <a:rPr lang="de-DE" sz="900" dirty="0">
                <a:solidFill>
                  <a:schemeClr val="tx2"/>
                </a:solidFill>
                <a:hlinkClick r:id="rId9"/>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10"/>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11"/>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2"/>
              </a:rPr>
              <a:t>http://www.sql-lessons.com/</a:t>
            </a:r>
            <a:endParaRPr lang="de-AT" sz="900" dirty="0">
              <a:solidFill>
                <a:schemeClr val="tx2"/>
              </a:solidFill>
            </a:endParaRPr>
          </a:p>
          <a:p>
            <a:pPr lvl="1" indent="-228600">
              <a:lnSpc>
                <a:spcPct val="90000"/>
              </a:lnSpc>
            </a:pPr>
            <a:r>
              <a:rPr lang="de-AT" sz="900" dirty="0">
                <a:solidFill>
                  <a:schemeClr val="tx2"/>
                </a:solidFill>
                <a:hlinkClick r:id="rId13"/>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4"/>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5"/>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6"/>
              </a:rPr>
              <a:t>Python Data Science Handbook</a:t>
            </a:r>
            <a:endParaRPr lang="de-DE" sz="900" dirty="0">
              <a:solidFill>
                <a:schemeClr val="tx2"/>
              </a:solidFill>
            </a:endParaRPr>
          </a:p>
          <a:p>
            <a:pPr>
              <a:lnSpc>
                <a:spcPct val="90000"/>
              </a:lnSpc>
            </a:pPr>
            <a:r>
              <a:rPr lang="de-DE" sz="900" u="sng" dirty="0">
                <a:solidFill>
                  <a:schemeClr val="tx2"/>
                </a:solidFill>
                <a:hlinkClick r:id="rId17"/>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8"/>
              </a:rPr>
              <a:t>http://course18.fast.ai/ml</a:t>
            </a:r>
            <a:endParaRPr lang="de-DE" sz="900" u="sng" dirty="0">
              <a:solidFill>
                <a:schemeClr val="tx2"/>
              </a:solidFill>
            </a:endParaRPr>
          </a:p>
          <a:p>
            <a:pPr>
              <a:lnSpc>
                <a:spcPct val="90000"/>
              </a:lnSpc>
            </a:pPr>
            <a:r>
              <a:rPr lang="de-DE" sz="900" dirty="0">
                <a:hlinkClick r:id="rId19"/>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20"/>
              </a:rPr>
              <a:t>https://course.fast.ai</a:t>
            </a:r>
            <a:endParaRPr lang="de-DE" sz="900" dirty="0"/>
          </a:p>
          <a:p>
            <a:pPr>
              <a:lnSpc>
                <a:spcPct val="90000"/>
              </a:lnSpc>
            </a:pPr>
            <a:r>
              <a:rPr lang="de-DE" sz="900" dirty="0">
                <a:hlinkClick r:id="rId5"/>
              </a:rPr>
              <a:t>http://faculty.marshall.usc.edu/gareth-james/ISL/</a:t>
            </a:r>
            <a:endParaRPr lang="de-DE" sz="900" dirty="0"/>
          </a:p>
          <a:p>
            <a:pPr>
              <a:lnSpc>
                <a:spcPct val="90000"/>
              </a:lnSpc>
            </a:pPr>
            <a:r>
              <a:rPr lang="de-DE" sz="900" dirty="0">
                <a:hlinkClick r:id="rId21"/>
              </a:rPr>
              <a:t>https://www.math3ma.com/blog/matrices-probability-graphs</a:t>
            </a:r>
            <a:endParaRPr lang="de-DE" sz="900" dirty="0"/>
          </a:p>
          <a:p>
            <a:pPr>
              <a:lnSpc>
                <a:spcPct val="90000"/>
              </a:lnSpc>
            </a:pPr>
            <a:r>
              <a:rPr lang="de-DE" sz="900" dirty="0">
                <a:hlinkClick r:id="rId22"/>
              </a:rPr>
              <a:t>https://medium.com/deliberate-data-science/so-you-want-become-a-data-science-manager-4ff9544e6827</a:t>
            </a:r>
            <a:endParaRPr lang="de-DE" sz="900" dirty="0"/>
          </a:p>
          <a:p>
            <a:pPr>
              <a:lnSpc>
                <a:spcPct val="90000"/>
              </a:lnSpc>
            </a:pPr>
            <a:r>
              <a:rPr lang="de-DE" sz="900" dirty="0">
                <a:hlinkClick r:id="rId23"/>
              </a:rPr>
              <a:t>https://medium.com/baseds/scalability-growing-a-system-in-different-directions-ae16469c4cb3</a:t>
            </a:r>
            <a:endParaRPr lang="de-DE" sz="900" dirty="0"/>
          </a:p>
          <a:p>
            <a:pPr>
              <a:lnSpc>
                <a:spcPct val="90000"/>
              </a:lnSpc>
            </a:pPr>
            <a:r>
              <a:rPr lang="de-DE" sz="900" b="1" dirty="0">
                <a:hlinkClick r:id="rId24"/>
              </a:rPr>
              <a:t>https://veekaybee.github.io/2019/02/13/data-science-is-different/</a:t>
            </a:r>
            <a:endParaRPr lang="de-DE" sz="900" b="1" dirty="0"/>
          </a:p>
          <a:p>
            <a:pPr>
              <a:lnSpc>
                <a:spcPct val="90000"/>
              </a:lnSpc>
            </a:pPr>
            <a:r>
              <a:rPr lang="de-DE" sz="900" dirty="0">
                <a:hlinkClick r:id="rId25"/>
              </a:rPr>
              <a:t>https://caitlinhudon.com/2018/11/28/git-sql-together/</a:t>
            </a:r>
            <a:endParaRPr lang="de-DE" sz="900" dirty="0"/>
          </a:p>
          <a:p>
            <a:pPr>
              <a:lnSpc>
                <a:spcPct val="90000"/>
              </a:lnSpc>
            </a:pPr>
            <a:r>
              <a:rPr lang="de-DE" sz="900" dirty="0">
                <a:hlinkClick r:id="rId26"/>
              </a:rPr>
              <a:t>https://dataengweekly.com</a:t>
            </a:r>
            <a:endParaRPr lang="de-DE" sz="900" dirty="0"/>
          </a:p>
          <a:p>
            <a:pPr>
              <a:lnSpc>
                <a:spcPct val="90000"/>
              </a:lnSpc>
            </a:pPr>
            <a:r>
              <a:rPr lang="de-DE" sz="900" dirty="0">
                <a:hlinkClick r:id="rId27"/>
              </a:rPr>
              <a:t>http://datasciencemasters.org/</a:t>
            </a:r>
            <a:endParaRPr lang="de-DE" sz="900" dirty="0"/>
          </a:p>
          <a:p>
            <a:pPr>
              <a:lnSpc>
                <a:spcPct val="90000"/>
              </a:lnSpc>
            </a:pPr>
            <a:r>
              <a:rPr lang="de-DE" sz="900" dirty="0">
                <a:hlinkClick r:id="rId28"/>
              </a:rPr>
              <a:t>http://data8.org/</a:t>
            </a:r>
            <a:endParaRPr lang="en-US" sz="900" dirty="0">
              <a:solidFill>
                <a:schemeClr val="tx2"/>
              </a:solidFill>
            </a:endParaRPr>
          </a:p>
          <a:p>
            <a:pPr>
              <a:lnSpc>
                <a:spcPct val="90000"/>
              </a:lnSpc>
            </a:pPr>
            <a:r>
              <a:rPr lang="de-DE" sz="900" dirty="0">
                <a:hlinkClick r:id="rId29"/>
              </a:rPr>
              <a:t>https://www.cs.cornell.edu/jeh/book%20no%20so;utions%20March%202019.pdf</a:t>
            </a:r>
            <a:endParaRPr lang="de-DE" sz="900" dirty="0"/>
          </a:p>
          <a:p>
            <a:pPr>
              <a:lnSpc>
                <a:spcPct val="90000"/>
              </a:lnSpc>
            </a:pPr>
            <a:r>
              <a:rPr lang="de-DE" sz="900" dirty="0">
                <a:hlinkClick r:id="rId30"/>
              </a:rPr>
              <a:t>https://web.stanford.edu/~hastie/ElemStatLearn/</a:t>
            </a:r>
            <a:endParaRPr lang="de-DE" sz="900" dirty="0"/>
          </a:p>
          <a:p>
            <a:pPr>
              <a:lnSpc>
                <a:spcPct val="90000"/>
              </a:lnSpc>
            </a:pPr>
            <a:r>
              <a:rPr lang="de-DE" sz="900" dirty="0">
                <a:hlinkClick r:id="rId31"/>
              </a:rPr>
              <a:t>https://chartio.com/blog/cloud-data-management-book-launch/</a:t>
            </a:r>
            <a:endParaRPr lang="de-DE" sz="900" dirty="0"/>
          </a:p>
          <a:p>
            <a:pPr>
              <a:lnSpc>
                <a:spcPct val="90000"/>
              </a:lnSpc>
            </a:pPr>
            <a:r>
              <a:rPr lang="de-DE" sz="900" dirty="0">
                <a:hlinkClick r:id="rId32"/>
              </a:rPr>
              <a:t>https://dataschool.com/books/</a:t>
            </a:r>
            <a:endParaRPr lang="de-DE" sz="900" dirty="0"/>
          </a:p>
          <a:p>
            <a:pPr>
              <a:lnSpc>
                <a:spcPct val="90000"/>
              </a:lnSpc>
            </a:pPr>
            <a:r>
              <a:rPr lang="de-DE" sz="900" dirty="0">
                <a:hlinkClick r:id="rId33"/>
              </a:rPr>
              <a:t>https://developers.google.com/machine-learning/guides/rules-of-ml</a:t>
            </a:r>
            <a:endParaRPr lang="de-DE" sz="900" dirty="0"/>
          </a:p>
          <a:p>
            <a:pPr>
              <a:lnSpc>
                <a:spcPct val="90000"/>
              </a:lnSpc>
            </a:pPr>
            <a:r>
              <a:rPr lang="de-DE" sz="900" dirty="0">
                <a:hlinkClick r:id="rId34"/>
              </a:rPr>
              <a:t>https://www.cs.princeton.edu/~arvindn/talks/MIT-STS-AI-snakeoil.pdf</a:t>
            </a:r>
            <a:endParaRPr lang="de-DE" sz="900" dirty="0"/>
          </a:p>
          <a:p>
            <a:pPr>
              <a:lnSpc>
                <a:spcPct val="90000"/>
              </a:lnSpc>
            </a:pPr>
            <a:r>
              <a:rPr lang="de-DE" sz="900" dirty="0">
                <a:solidFill>
                  <a:schemeClr val="tx2"/>
                </a:solidFill>
                <a:hlinkClick r:id="rId35"/>
              </a:rPr>
              <a:t>https://textbooks.math.gatech.edu/ila/</a:t>
            </a:r>
            <a:r>
              <a:rPr lang="de-DE" sz="900" dirty="0">
                <a:solidFill>
                  <a:schemeClr val="tx2"/>
                </a:solidFill>
              </a:rPr>
              <a:t> </a:t>
            </a:r>
          </a:p>
          <a:p>
            <a:pPr>
              <a:lnSpc>
                <a:spcPct val="90000"/>
              </a:lnSpc>
            </a:pPr>
            <a:r>
              <a:rPr lang="de-DE" sz="900" dirty="0">
                <a:solidFill>
                  <a:schemeClr val="tx2"/>
                </a:solidFill>
                <a:hlinkClick r:id="rId36"/>
              </a:rPr>
              <a:t>http://pythontutor.com/</a:t>
            </a:r>
            <a:r>
              <a:rPr lang="de-DE" sz="900" dirty="0">
                <a:solidFill>
                  <a:schemeClr val="tx2"/>
                </a:solidFill>
              </a:rPr>
              <a:t> </a:t>
            </a:r>
          </a:p>
          <a:p>
            <a:pPr>
              <a:lnSpc>
                <a:spcPct val="90000"/>
              </a:lnSpc>
            </a:pPr>
            <a:r>
              <a:rPr lang="de-DE" sz="900" dirty="0">
                <a:solidFill>
                  <a:schemeClr val="tx2"/>
                </a:solidFill>
                <a:hlinkClick r:id="rId37"/>
              </a:rPr>
              <a:t>https://explained.ai/matrix-calculus/index.html</a:t>
            </a:r>
            <a:r>
              <a:rPr lang="de-DE" sz="900" dirty="0">
                <a:solidFill>
                  <a:schemeClr val="tx2"/>
                </a:solidFill>
              </a:rPr>
              <a:t> </a:t>
            </a:r>
          </a:p>
        </p:txBody>
      </p:sp>
      <p:pic>
        <p:nvPicPr>
          <p:cNvPr id="4" name="Grafik 3" descr="Ein Bild, das Text enthält.&#10;&#10;Automatisch generierte Beschreibung">
            <a:hlinkClick r:id="rId38"/>
            <a:extLst>
              <a:ext uri="{FF2B5EF4-FFF2-40B4-BE49-F238E27FC236}">
                <a16:creationId xmlns:a16="http://schemas.microsoft.com/office/drawing/2014/main" id="{B29C1205-3919-B742-BF8E-E49128E7E1A6}"/>
              </a:ext>
            </a:extLst>
          </p:cNvPr>
          <p:cNvPicPr>
            <a:picLocks noChangeAspect="1"/>
          </p:cNvPicPr>
          <p:nvPr/>
        </p:nvPicPr>
        <p:blipFill rotWithShape="1">
          <a:blip r:embed="rId39"/>
          <a:srcRect t="890"/>
          <a:stretch/>
        </p:blipFill>
        <p:spPr>
          <a:xfrm>
            <a:off x="7521283" y="10"/>
            <a:ext cx="4670717" cy="6857990"/>
          </a:xfrm>
          <a:prstGeom prst="rect">
            <a:avLst/>
          </a:prstGeom>
        </p:spPr>
      </p:pic>
      <p:pic>
        <p:nvPicPr>
          <p:cNvPr id="5" name="Grafik 4">
            <a:extLst>
              <a:ext uri="{FF2B5EF4-FFF2-40B4-BE49-F238E27FC236}">
                <a16:creationId xmlns:a16="http://schemas.microsoft.com/office/drawing/2014/main" id="{04B11CD5-3BD2-574D-8762-D9931CD69F67}"/>
              </a:ext>
            </a:extLst>
          </p:cNvPr>
          <p:cNvPicPr>
            <a:picLocks noChangeAspect="1"/>
          </p:cNvPicPr>
          <p:nvPr/>
        </p:nvPicPr>
        <p:blipFill>
          <a:blip r:embed="rId40"/>
          <a:stretch>
            <a:fillRect/>
          </a:stretch>
        </p:blipFill>
        <p:spPr>
          <a:xfrm>
            <a:off x="6890197" y="4490510"/>
            <a:ext cx="1769533" cy="236748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62</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63</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C0FB9D1-3FB2-964E-93F5-5EBFCB0128A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b="0" kern="1200" cap="all" dirty="0">
                <a:solidFill>
                  <a:srgbClr val="FFFFFF"/>
                </a:solidFill>
                <a:latin typeface="+mj-lt"/>
                <a:ea typeface="+mj-ea"/>
                <a:cs typeface="+mj-cs"/>
              </a:rPr>
              <a:t>Abraham Wald</a:t>
            </a:r>
            <a:br>
              <a:rPr lang="en-US" sz="3600" b="0" kern="1200" cap="all" dirty="0">
                <a:solidFill>
                  <a:srgbClr val="FFFFFF"/>
                </a:solidFill>
                <a:latin typeface="+mj-lt"/>
                <a:ea typeface="+mj-ea"/>
                <a:cs typeface="+mj-cs"/>
              </a:rPr>
            </a:br>
            <a:br>
              <a:rPr lang="en-US" sz="3600" b="0" kern="1200" cap="all" dirty="0">
                <a:solidFill>
                  <a:srgbClr val="FFFFFF"/>
                </a:solidFill>
                <a:latin typeface="+mj-lt"/>
                <a:ea typeface="+mj-ea"/>
                <a:cs typeface="+mj-cs"/>
              </a:rPr>
            </a:br>
            <a:r>
              <a:rPr lang="en-US" sz="3600" b="0" kern="1200" cap="all" dirty="0">
                <a:solidFill>
                  <a:srgbClr val="FFFFFF"/>
                </a:solidFill>
                <a:latin typeface="+mj-lt"/>
                <a:ea typeface="+mj-ea"/>
                <a:cs typeface="+mj-cs"/>
              </a:rPr>
              <a:t>the Missing Bullet Holes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17906034-0113-AF4D-9EAB-96EDEFABFB5B}"/>
              </a:ext>
            </a:extLst>
          </p:cNvPr>
          <p:cNvPicPr>
            <a:picLocks noGrp="1" noChangeAspect="1"/>
          </p:cNvPicPr>
          <p:nvPr>
            <p:ph idx="1"/>
          </p:nvPr>
        </p:nvPicPr>
        <p:blipFill rotWithShape="1">
          <a:blip r:embed="rId3"/>
          <a:srcRect l="6381" r="4134" b="-2"/>
          <a:stretch/>
        </p:blipFill>
        <p:spPr>
          <a:xfrm>
            <a:off x="4654295" y="457200"/>
            <a:ext cx="7086151" cy="5899650"/>
          </a:xfrm>
          <a:prstGeom prst="rect">
            <a:avLst/>
          </a:prstGeom>
        </p:spPr>
      </p:pic>
      <p:sp>
        <p:nvSpPr>
          <p:cNvPr id="5" name="Rechteck 4">
            <a:extLst>
              <a:ext uri="{FF2B5EF4-FFF2-40B4-BE49-F238E27FC236}">
                <a16:creationId xmlns:a16="http://schemas.microsoft.com/office/drawing/2014/main" id="{EBA9AD02-CD65-AF47-8AC1-16E09123A86D}"/>
              </a:ext>
            </a:extLst>
          </p:cNvPr>
          <p:cNvSpPr/>
          <p:nvPr/>
        </p:nvSpPr>
        <p:spPr>
          <a:xfrm>
            <a:off x="66260" y="6489267"/>
            <a:ext cx="11518789" cy="369332"/>
          </a:xfrm>
          <a:prstGeom prst="rect">
            <a:avLst/>
          </a:prstGeom>
        </p:spPr>
        <p:txBody>
          <a:bodyPr wrap="square">
            <a:spAutoFit/>
          </a:bodyPr>
          <a:lstStyle/>
          <a:p>
            <a:r>
              <a:rPr lang="de-DE" dirty="0">
                <a:hlinkClick r:id="rId4"/>
              </a:rPr>
              <a:t>https://medium.com/@penguinpress/an-excerpt-from-how-not-to-be-wrong-by-jordan-ellenberg-664e708cfc3d</a:t>
            </a:r>
            <a:endParaRPr lang="de-DE" dirty="0"/>
          </a:p>
        </p:txBody>
      </p:sp>
    </p:spTree>
    <p:extLst>
      <p:ext uri="{BB962C8B-B14F-4D97-AF65-F5344CB8AC3E}">
        <p14:creationId xmlns:p14="http://schemas.microsoft.com/office/powerpoint/2010/main" val="1199732150"/>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65</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C5265E87-8ADC-F34C-BD78-11CD0F35850F}"/>
              </a:ext>
            </a:extLst>
          </p:cNvPr>
          <p:cNvSpPr>
            <a:spLocks noGrp="1"/>
          </p:cNvSpPr>
          <p:nvPr>
            <p:ph type="title"/>
          </p:nvPr>
        </p:nvSpPr>
        <p:spPr>
          <a:xfrm>
            <a:off x="8013433" y="702156"/>
            <a:ext cx="3568661" cy="1188720"/>
          </a:xfrm>
        </p:spPr>
        <p:txBody>
          <a:bodyPr>
            <a:normAutofit fontScale="90000"/>
          </a:bodyPr>
          <a:lstStyle/>
          <a:p>
            <a:r>
              <a:rPr lang="de-DE" dirty="0" err="1"/>
              <a:t>There</a:t>
            </a:r>
            <a:r>
              <a:rPr lang="de-DE" dirty="0"/>
              <a:t> </a:t>
            </a:r>
            <a:r>
              <a:rPr lang="de-DE" dirty="0" err="1"/>
              <a:t>is</a:t>
            </a:r>
            <a:r>
              <a:rPr lang="de-DE" dirty="0"/>
              <a:t> </a:t>
            </a:r>
            <a:r>
              <a:rPr lang="de-DE" dirty="0" err="1"/>
              <a:t>more</a:t>
            </a:r>
            <a:r>
              <a:rPr lang="de-DE" dirty="0"/>
              <a:t> </a:t>
            </a:r>
            <a:r>
              <a:rPr lang="de-DE" dirty="0" err="1"/>
              <a:t>to</a:t>
            </a:r>
            <a:r>
              <a:rPr lang="de-DE" dirty="0"/>
              <a:t> Data Science </a:t>
            </a:r>
            <a:r>
              <a:rPr lang="de-DE" dirty="0" err="1"/>
              <a:t>than</a:t>
            </a:r>
            <a:r>
              <a:rPr lang="de-DE" dirty="0"/>
              <a:t> </a:t>
            </a:r>
            <a:r>
              <a:rPr lang="de-DE" dirty="0" err="1"/>
              <a:t>only</a:t>
            </a:r>
            <a:r>
              <a:rPr lang="de-DE" dirty="0"/>
              <a:t> </a:t>
            </a:r>
            <a:r>
              <a:rPr lang="de-DE" dirty="0" err="1"/>
              <a:t>data</a:t>
            </a:r>
            <a:r>
              <a:rPr lang="de-DE" dirty="0"/>
              <a:t> &amp; </a:t>
            </a:r>
            <a:r>
              <a:rPr lang="de-DE" dirty="0" err="1"/>
              <a:t>science</a:t>
            </a:r>
            <a:endParaRPr lang="de-DE" dirty="0"/>
          </a:p>
        </p:txBody>
      </p:sp>
      <p:pic>
        <p:nvPicPr>
          <p:cNvPr id="5" name="Inhaltsplatzhalter 4" descr="Ein Bild, das Text, Kühlschrank enthält.&#10;&#10;Automatisch generierte Beschreibung">
            <a:extLst>
              <a:ext uri="{FF2B5EF4-FFF2-40B4-BE49-F238E27FC236}">
                <a16:creationId xmlns:a16="http://schemas.microsoft.com/office/drawing/2014/main" id="{7395CA06-0D5C-7C44-91DF-C37E5C242465}"/>
              </a:ext>
            </a:extLst>
          </p:cNvPr>
          <p:cNvPicPr>
            <a:picLocks noChangeAspect="1"/>
          </p:cNvPicPr>
          <p:nvPr/>
        </p:nvPicPr>
        <p:blipFill rotWithShape="1">
          <a:blip r:embed="rId3"/>
          <a:srcRect t="9017" r="-1" b="-1"/>
          <a:stretch/>
        </p:blipFill>
        <p:spPr>
          <a:xfrm>
            <a:off x="20" y="10"/>
            <a:ext cx="7537685" cy="6857990"/>
          </a:xfrm>
          <a:prstGeom prst="rect">
            <a:avLst/>
          </a:prstGeom>
        </p:spPr>
      </p:pic>
      <p:sp>
        <p:nvSpPr>
          <p:cNvPr id="14" name="Rectangle 1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F8C2BCCA-4D1A-4881-9DD8-746A3D7E46CE}"/>
              </a:ext>
            </a:extLst>
          </p:cNvPr>
          <p:cNvSpPr>
            <a:spLocks noGrp="1"/>
          </p:cNvSpPr>
          <p:nvPr>
            <p:ph idx="1"/>
          </p:nvPr>
        </p:nvSpPr>
        <p:spPr>
          <a:xfrm>
            <a:off x="8013433" y="2340864"/>
            <a:ext cx="3568661" cy="3634486"/>
          </a:xfrm>
        </p:spPr>
        <p:txBody>
          <a:bodyPr>
            <a:normAutofit/>
          </a:bodyPr>
          <a:lstStyle/>
          <a:p>
            <a:r>
              <a:rPr lang="en-US" dirty="0"/>
              <a:t>Any large corporate will apply data science methods in their innovation projects</a:t>
            </a:r>
          </a:p>
          <a:p>
            <a:r>
              <a:rPr lang="en-US" dirty="0"/>
              <a:t>Change management</a:t>
            </a:r>
          </a:p>
          <a:p>
            <a:r>
              <a:rPr lang="en-US" dirty="0"/>
              <a:t>People</a:t>
            </a:r>
          </a:p>
          <a:p>
            <a:r>
              <a:rPr lang="en-US" dirty="0"/>
              <a:t>Politics</a:t>
            </a:r>
          </a:p>
          <a:p>
            <a:r>
              <a:rPr lang="en-US" dirty="0"/>
              <a:t>Facilitating innovation and convincing leaders</a:t>
            </a:r>
          </a:p>
        </p:txBody>
      </p:sp>
      <p:sp>
        <p:nvSpPr>
          <p:cNvPr id="6" name="Rechteck 5">
            <a:extLst>
              <a:ext uri="{FF2B5EF4-FFF2-40B4-BE49-F238E27FC236}">
                <a16:creationId xmlns:a16="http://schemas.microsoft.com/office/drawing/2014/main" id="{EC942734-CBCF-E844-8248-373BCBC83E37}"/>
              </a:ext>
            </a:extLst>
          </p:cNvPr>
          <p:cNvSpPr/>
          <p:nvPr/>
        </p:nvSpPr>
        <p:spPr>
          <a:xfrm>
            <a:off x="597589" y="6427801"/>
            <a:ext cx="4406143" cy="369332"/>
          </a:xfrm>
          <a:prstGeom prst="rect">
            <a:avLst/>
          </a:prstGeom>
        </p:spPr>
        <p:txBody>
          <a:bodyPr wrap="none">
            <a:spAutoFit/>
          </a:bodyPr>
          <a:lstStyle/>
          <a:p>
            <a:r>
              <a:rPr lang="de-DE">
                <a:hlinkClick r:id="rId4"/>
              </a:rPr>
              <a:t>https://itrevolution.com/the-unicorn-project/</a:t>
            </a:r>
            <a:r>
              <a:rPr lang="de-DE"/>
              <a:t> </a:t>
            </a:r>
            <a:endParaRPr lang="de-DE" dirty="0"/>
          </a:p>
        </p:txBody>
      </p:sp>
    </p:spTree>
    <p:extLst>
      <p:ext uri="{BB962C8B-B14F-4D97-AF65-F5344CB8AC3E}">
        <p14:creationId xmlns:p14="http://schemas.microsoft.com/office/powerpoint/2010/main" val="338454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0C97E5C-C165-417B-BBDE-6701E22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D0E1C6-221C-4835-B0D4-24184F6B6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8F2782-0AD1-4AB6-BBB8-3BA1BB416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descr="Ein Bild, das Screenshot enthält.&#10;&#10;Automatisch generierte Beschreibung">
            <a:extLst>
              <a:ext uri="{FF2B5EF4-FFF2-40B4-BE49-F238E27FC236}">
                <a16:creationId xmlns:a16="http://schemas.microsoft.com/office/drawing/2014/main" id="{1B1D023E-E6F5-2E47-92EA-E009438E0539}"/>
              </a:ext>
            </a:extLst>
          </p:cNvPr>
          <p:cNvPicPr>
            <a:picLocks noChangeAspect="1"/>
          </p:cNvPicPr>
          <p:nvPr/>
        </p:nvPicPr>
        <p:blipFill>
          <a:blip r:embed="rId3"/>
          <a:stretch>
            <a:fillRect/>
          </a:stretch>
        </p:blipFill>
        <p:spPr>
          <a:xfrm>
            <a:off x="1120477" y="1808884"/>
            <a:ext cx="9951041" cy="3234086"/>
          </a:xfrm>
          <a:prstGeom prst="rect">
            <a:avLst/>
          </a:prstGeom>
        </p:spPr>
      </p:pic>
    </p:spTree>
    <p:extLst>
      <p:ext uri="{BB962C8B-B14F-4D97-AF65-F5344CB8AC3E}">
        <p14:creationId xmlns:p14="http://schemas.microsoft.com/office/powerpoint/2010/main" val="3212787006"/>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dirty="0"/>
              <a:t>By Ingrid </a:t>
            </a:r>
            <a:r>
              <a:rPr lang="en-US" sz="800" dirty="0" err="1"/>
              <a:t>Kallick</a:t>
            </a:r>
            <a:r>
              <a:rPr lang="en-US" sz="800" dirty="0"/>
              <a:t> (http://</a:t>
            </a:r>
            <a:r>
              <a:rPr lang="en-US" sz="800" dirty="0" err="1"/>
              <a:t>www.ikallick.com</a:t>
            </a:r>
            <a:r>
              <a:rPr lang="en-US" sz="800" dirty="0"/>
              <a:t>) - The image was created by Ingrid </a:t>
            </a:r>
            <a:r>
              <a:rPr lang="en-US" sz="800" dirty="0" err="1"/>
              <a:t>Kallick</a:t>
            </a:r>
            <a:r>
              <a:rPr lang="en-US" sz="800" dirty="0"/>
              <a:t> for the program cover of the 1996 annual meeting of the American Astronomical Association. An earlier version was created for the National Center for Supercomputing Applications. The artist gave permission for use to the University of Wisconsin Department of Astronomy. The </a:t>
            </a:r>
            <a:r>
              <a:rPr lang="en-US" sz="800" dirty="0" err="1"/>
              <a:t>STScI</a:t>
            </a:r>
            <a:r>
              <a:rPr lang="en-US" sz="800" dirty="0"/>
              <a:t> subsequently used the image. http://</a:t>
            </a:r>
            <a:r>
              <a:rPr lang="en-US" sz="800" dirty="0" err="1"/>
              <a:t>www.ikallick.com</a:t>
            </a:r>
            <a:r>
              <a:rPr lang="en-US" sz="800" dirty="0"/>
              <a:t>, Public Domain, https://</a:t>
            </a:r>
            <a:r>
              <a:rPr lang="en-US" sz="800" dirty="0" err="1"/>
              <a:t>commons.wikimedia.org</a:t>
            </a:r>
            <a:r>
              <a:rPr lang="en-US" sz="800" dirty="0"/>
              <a:t>/w/</a:t>
            </a:r>
            <a:r>
              <a:rPr lang="en-US" sz="800" dirty="0" err="1"/>
              <a:t>index.php?curid</a:t>
            </a:r>
            <a:r>
              <a:rPr lang="en-US" sz="800" dirty="0"/>
              <a:t>=3498985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7928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6043492"/>
            <a:ext cx="10999165" cy="646331"/>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a:p>
            <a:r>
              <a:rPr lang="de-DE" dirty="0">
                <a:hlinkClick r:id="rId6"/>
              </a:rPr>
              <a:t>https://textbooks.math.gatech.edu/ila/</a:t>
            </a:r>
            <a:r>
              <a:rPr lang="de-DE" dirty="0"/>
              <a:t> </a:t>
            </a:r>
          </a:p>
        </p:txBody>
      </p:sp>
    </p:spTree>
    <p:extLst>
      <p:ext uri="{BB962C8B-B14F-4D97-AF65-F5344CB8AC3E}">
        <p14:creationId xmlns:p14="http://schemas.microsoft.com/office/powerpoint/2010/main" val="2421813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77</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78</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79</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81</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82</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35A22A-7E2D-1748-986A-F2D83729A62C}"/>
              </a:ext>
            </a:extLst>
          </p:cNvPr>
          <p:cNvSpPr>
            <a:spLocks noGrp="1"/>
          </p:cNvSpPr>
          <p:nvPr>
            <p:ph type="title"/>
          </p:nvPr>
        </p:nvSpPr>
        <p:spPr/>
        <p:txBody>
          <a:bodyPr>
            <a:normAutofit/>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p:txBody>
      </p:sp>
      <p:sp>
        <p:nvSpPr>
          <p:cNvPr id="3" name="Inhaltsplatzhalter 2">
            <a:extLst>
              <a:ext uri="{FF2B5EF4-FFF2-40B4-BE49-F238E27FC236}">
                <a16:creationId xmlns:a16="http://schemas.microsoft.com/office/drawing/2014/main" id="{456F09E0-320A-D040-B974-086D601466F4}"/>
              </a:ext>
            </a:extLst>
          </p:cNvPr>
          <p:cNvSpPr>
            <a:spLocks noGrp="1"/>
          </p:cNvSpPr>
          <p:nvPr>
            <p:ph idx="1"/>
          </p:nvPr>
        </p:nvSpPr>
        <p:spPr/>
        <p:txBody>
          <a:bodyPr/>
          <a:lstStyle/>
          <a:p>
            <a:r>
              <a:rPr lang="de-DE" dirty="0">
                <a:hlinkClick r:id="rId2"/>
              </a:rPr>
              <a:t>https://www.vox.com/future-perfect/2019/3/5/18251924/self-driving-car-racial-bias-study-autonomous-vehicle</a:t>
            </a:r>
            <a:r>
              <a:rPr lang="de-DE">
                <a:hlinkClick r:id="rId2"/>
              </a:rPr>
              <a:t>-dark-skin</a:t>
            </a:r>
            <a:br>
              <a:rPr lang="de-DE"/>
            </a:br>
            <a:endParaRPr lang="de-DE"/>
          </a:p>
        </p:txBody>
      </p:sp>
    </p:spTree>
    <p:extLst>
      <p:ext uri="{BB962C8B-B14F-4D97-AF65-F5344CB8AC3E}">
        <p14:creationId xmlns:p14="http://schemas.microsoft.com/office/powerpoint/2010/main" val="3828822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0" y="190841"/>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87</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a:extLst>
              <a:ext uri="{FF2B5EF4-FFF2-40B4-BE49-F238E27FC236}">
                <a16:creationId xmlns:a16="http://schemas.microsoft.com/office/drawing/2014/main" id="{67CA8A65-37AD-45A5-A536-80233BE908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8" name="Rectangle 1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53BA2054-12C1-4A47-B698-969B4143B287}"/>
              </a:ext>
            </a:extLst>
          </p:cNvPr>
          <p:cNvSpPr>
            <a:spLocks noGrp="1"/>
          </p:cNvSpPr>
          <p:nvPr>
            <p:ph type="ctrTitle"/>
          </p:nvPr>
        </p:nvSpPr>
        <p:spPr>
          <a:xfrm>
            <a:off x="4579243" y="1419225"/>
            <a:ext cx="6798608" cy="2085869"/>
          </a:xfrm>
        </p:spPr>
        <p:txBody>
          <a:bodyPr>
            <a:normAutofit/>
          </a:bodyPr>
          <a:lstStyle/>
          <a:p>
            <a:r>
              <a:rPr lang="de-DE" dirty="0">
                <a:solidFill>
                  <a:schemeClr val="bg1">
                    <a:alpha val="75000"/>
                  </a:schemeClr>
                </a:solidFill>
                <a:hlinkClick r:id="rId5">
                  <a:extLst>
                    <a:ext uri="{A12FA001-AC4F-418D-AE19-62706E023703}">
                      <ahyp:hlinkClr xmlns:ahyp="http://schemas.microsoft.com/office/drawing/2018/hyperlinkcolor" val="tx"/>
                    </a:ext>
                  </a:extLst>
                </a:hlinkClick>
              </a:rPr>
              <a:t>github.com/lecturing/DHBW19-DS101</a:t>
            </a:r>
            <a:r>
              <a:rPr lang="de-DE" dirty="0">
                <a:solidFill>
                  <a:schemeClr val="bg1">
                    <a:alpha val="75000"/>
                  </a:schemeClr>
                </a:solidFill>
              </a:rPr>
              <a:t> </a:t>
            </a:r>
          </a:p>
        </p:txBody>
      </p:sp>
      <p:sp>
        <p:nvSpPr>
          <p:cNvPr id="3" name="Untertitel 2">
            <a:extLst>
              <a:ext uri="{FF2B5EF4-FFF2-40B4-BE49-F238E27FC236}">
                <a16:creationId xmlns:a16="http://schemas.microsoft.com/office/drawing/2014/main" id="{4C6F09C9-7D86-3847-B771-516F58A42523}"/>
              </a:ext>
            </a:extLst>
          </p:cNvPr>
          <p:cNvSpPr>
            <a:spLocks noGrp="1"/>
          </p:cNvSpPr>
          <p:nvPr>
            <p:ph type="subTitle" idx="1"/>
          </p:nvPr>
        </p:nvSpPr>
        <p:spPr>
          <a:xfrm>
            <a:off x="4579243" y="3505095"/>
            <a:ext cx="6798608" cy="1733655"/>
          </a:xfrm>
        </p:spPr>
        <p:txBody>
          <a:bodyPr>
            <a:normAutofit/>
          </a:bodyPr>
          <a:lstStyle/>
          <a:p>
            <a:endParaRPr lang="de-DE" dirty="0">
              <a:solidFill>
                <a:srgbClr val="FFFFFF">
                  <a:alpha val="75000"/>
                </a:srgbClr>
              </a:solidFill>
            </a:endParaRPr>
          </a:p>
          <a:p>
            <a:r>
              <a:rPr lang="de-DE" dirty="0" err="1">
                <a:solidFill>
                  <a:srgbClr val="FFFFFF">
                    <a:alpha val="75000"/>
                  </a:srgbClr>
                </a:solidFill>
              </a:rPr>
              <a:t>Slides</a:t>
            </a:r>
            <a:endParaRPr lang="de-DE" dirty="0">
              <a:solidFill>
                <a:srgbClr val="FFFFFF">
                  <a:alpha val="75000"/>
                </a:srgbClr>
              </a:solidFill>
            </a:endParaRPr>
          </a:p>
        </p:txBody>
      </p:sp>
    </p:spTree>
    <p:extLst>
      <p:ext uri="{BB962C8B-B14F-4D97-AF65-F5344CB8AC3E}">
        <p14:creationId xmlns:p14="http://schemas.microsoft.com/office/powerpoint/2010/main" val="3624298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9766</Words>
  <Application>Microsoft Macintosh PowerPoint</Application>
  <PresentationFormat>Breitbild</PresentationFormat>
  <Paragraphs>1296</Paragraphs>
  <Slides>201</Slides>
  <Notes>153</Notes>
  <HiddenSlides>10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201</vt:i4>
      </vt:variant>
    </vt:vector>
  </HeadingPairs>
  <TitlesOfParts>
    <vt:vector size="214"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There is more to Data Science than only data &amp; science</vt:lpstr>
      <vt:lpstr>Danksagung für Unterstützung bei Materialien</vt:lpstr>
      <vt:lpstr>github.com/lecturing/DHBW19-DS101 </vt:lpstr>
      <vt:lpstr>What is data science</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Abraham Wald  the Missing Bullet Holes</vt:lpstr>
      <vt:lpstr>Sometimes data exploration is all you need</vt:lpstr>
      <vt:lpstr>PowerPoint-Präsentation</vt:lpstr>
      <vt:lpstr>For stars close to the sun, they got the following result: </vt:lpstr>
      <vt:lpstr>They saw 4 groups of star types</vt:lpstr>
      <vt:lpstr>PowerPoint-Präsentation</vt:lpstr>
      <vt:lpstr>PowerPoint-Präsentation</vt:lpstr>
      <vt:lpstr>Classification</vt:lpstr>
      <vt:lpstr>Regression</vt:lpstr>
      <vt:lpstr>All models are wrong but some are useful </vt:lpstr>
      <vt:lpstr>Spherical Cows</vt:lpstr>
      <vt:lpstr>Fit the Model</vt:lpstr>
      <vt:lpstr>PowerPoint-Präsentation</vt:lpstr>
      <vt:lpstr>PowerPoint-Präsentation</vt:lpstr>
      <vt:lpstr>Regression</vt:lpstr>
      <vt:lpstr>Regression</vt:lpstr>
      <vt:lpstr>Example</vt:lpstr>
      <vt:lpstr>Bias and Variance for Classification</vt:lpstr>
      <vt:lpstr>PowerPoint-Präsentation</vt:lpstr>
      <vt:lpstr>Self driving Car and people with darker skin are currently more likely to be run over </vt:lpstr>
      <vt:lpstr>Summary</vt:lpstr>
      <vt:lpstr>What is the real cause?</vt:lpstr>
      <vt:lpstr>PowerPoint-Präsentation</vt:lpstr>
      <vt:lpstr>It’s easy to do a bad or misleading visualisation</vt:lpstr>
      <vt:lpstr>PowerPoint-Präsentation</vt:lpstr>
      <vt:lpstr>PowerPoint-Präsentation</vt:lpstr>
      <vt:lpstr>Caveats</vt:lpstr>
      <vt:lpstr>PowerPoint-Präsentation</vt:lpstr>
      <vt:lpstr>Summary</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THE simplest database</vt:lpstr>
      <vt:lpstr>THE simplest database</vt:lpstr>
      <vt:lpstr>THE simplest database</vt:lpstr>
      <vt:lpstr>Difference to real world databaases</vt:lpstr>
      <vt:lpstr>sample data</vt:lpstr>
      <vt:lpstr>projection Π </vt:lpstr>
      <vt:lpstr>Selection σ </vt:lpstr>
      <vt:lpstr>Join ⋈ (natural)</vt:lpstr>
      <vt:lpstr>many join variants</vt:lpstr>
      <vt:lpstr>groupings</vt:lpstr>
      <vt:lpstr>common table expressions</vt:lpstr>
      <vt:lpstr>window functions</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PowerPoint-Präsentation</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Choosing a evaluation metric</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Your turn - LAB 2</vt:lpstr>
      <vt:lpstr>Live evaluation</vt:lpstr>
      <vt:lpstr>Things get serious now</vt:lpstr>
      <vt:lpstr>PowerPoint-Präsentation</vt:lpstr>
      <vt:lpstr>Process of trial and error – bring structure to it </vt:lpstr>
      <vt:lpstr>model deployment &amp; governance</vt:lpstr>
      <vt:lpstr>Your turn - LAB 3</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If you need to brush up your CLI skills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6</cp:revision>
  <dcterms:created xsi:type="dcterms:W3CDTF">2019-12-01T14:59:00Z</dcterms:created>
  <dcterms:modified xsi:type="dcterms:W3CDTF">2019-12-01T16:15:00Z</dcterms:modified>
</cp:coreProperties>
</file>